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5" r:id="rId3"/>
  </p:sldMasterIdLst>
  <p:notesMasterIdLst>
    <p:notesMasterId r:id="rId5"/>
  </p:notesMasterIdLst>
  <p:sldIdLst>
    <p:sldId id="258" r:id="rId4"/>
  </p:sldIdLst>
  <p:sldSz cx="77724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574A"/>
    <a:srgbClr val="D1C9AB"/>
    <a:srgbClr val="C87259"/>
    <a:srgbClr val="D4866C"/>
    <a:srgbClr val="E9C8BE"/>
    <a:srgbClr val="C99588"/>
    <a:srgbClr val="212D2F"/>
    <a:srgbClr val="FFFFFF"/>
    <a:srgbClr val="F6F6F6"/>
    <a:srgbClr val="E9F0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906" autoAdjust="0"/>
    <p:restoredTop sz="96301"/>
  </p:normalViewPr>
  <p:slideViewPr>
    <p:cSldViewPr snapToGrid="0">
      <p:cViewPr>
        <p:scale>
          <a:sx n="90" d="100"/>
          <a:sy n="90" d="100"/>
        </p:scale>
        <p:origin x="3496" y="-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1ADA9C-1534-C24E-8375-0C8B2101CE54}" type="datetimeFigureOut">
              <a:rPr lang="en-US" smtClean="0"/>
              <a:t>6/16/26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36788" y="1143000"/>
            <a:ext cx="23844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FA25A5-DC15-794E-8563-0234F6668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270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08913" rtl="0" eaLnBrk="1" latinLnBrk="0" hangingPunct="1">
      <a:defRPr sz="930" kern="1200">
        <a:solidFill>
          <a:schemeClr val="tx1"/>
        </a:solidFill>
        <a:latin typeface="+mn-lt"/>
        <a:ea typeface="+mn-ea"/>
        <a:cs typeface="+mn-cs"/>
      </a:defRPr>
    </a:lvl1pPr>
    <a:lvl2pPr marL="354456" algn="l" defTabSz="708913" rtl="0" eaLnBrk="1" latinLnBrk="0" hangingPunct="1">
      <a:defRPr sz="930" kern="1200">
        <a:solidFill>
          <a:schemeClr val="tx1"/>
        </a:solidFill>
        <a:latin typeface="+mn-lt"/>
        <a:ea typeface="+mn-ea"/>
        <a:cs typeface="+mn-cs"/>
      </a:defRPr>
    </a:lvl2pPr>
    <a:lvl3pPr marL="708913" algn="l" defTabSz="708913" rtl="0" eaLnBrk="1" latinLnBrk="0" hangingPunct="1">
      <a:defRPr sz="930" kern="1200">
        <a:solidFill>
          <a:schemeClr val="tx1"/>
        </a:solidFill>
        <a:latin typeface="+mn-lt"/>
        <a:ea typeface="+mn-ea"/>
        <a:cs typeface="+mn-cs"/>
      </a:defRPr>
    </a:lvl3pPr>
    <a:lvl4pPr marL="1063369" algn="l" defTabSz="708913" rtl="0" eaLnBrk="1" latinLnBrk="0" hangingPunct="1">
      <a:defRPr sz="930" kern="1200">
        <a:solidFill>
          <a:schemeClr val="tx1"/>
        </a:solidFill>
        <a:latin typeface="+mn-lt"/>
        <a:ea typeface="+mn-ea"/>
        <a:cs typeface="+mn-cs"/>
      </a:defRPr>
    </a:lvl4pPr>
    <a:lvl5pPr marL="1417825" algn="l" defTabSz="708913" rtl="0" eaLnBrk="1" latinLnBrk="0" hangingPunct="1">
      <a:defRPr sz="930" kern="1200">
        <a:solidFill>
          <a:schemeClr val="tx1"/>
        </a:solidFill>
        <a:latin typeface="+mn-lt"/>
        <a:ea typeface="+mn-ea"/>
        <a:cs typeface="+mn-cs"/>
      </a:defRPr>
    </a:lvl5pPr>
    <a:lvl6pPr marL="1772282" algn="l" defTabSz="708913" rtl="0" eaLnBrk="1" latinLnBrk="0" hangingPunct="1">
      <a:defRPr sz="930" kern="1200">
        <a:solidFill>
          <a:schemeClr val="tx1"/>
        </a:solidFill>
        <a:latin typeface="+mn-lt"/>
        <a:ea typeface="+mn-ea"/>
        <a:cs typeface="+mn-cs"/>
      </a:defRPr>
    </a:lvl6pPr>
    <a:lvl7pPr marL="2126738" algn="l" defTabSz="708913" rtl="0" eaLnBrk="1" latinLnBrk="0" hangingPunct="1">
      <a:defRPr sz="930" kern="1200">
        <a:solidFill>
          <a:schemeClr val="tx1"/>
        </a:solidFill>
        <a:latin typeface="+mn-lt"/>
        <a:ea typeface="+mn-ea"/>
        <a:cs typeface="+mn-cs"/>
      </a:defRPr>
    </a:lvl7pPr>
    <a:lvl8pPr marL="2481194" algn="l" defTabSz="708913" rtl="0" eaLnBrk="1" latinLnBrk="0" hangingPunct="1">
      <a:defRPr sz="930" kern="1200">
        <a:solidFill>
          <a:schemeClr val="tx1"/>
        </a:solidFill>
        <a:latin typeface="+mn-lt"/>
        <a:ea typeface="+mn-ea"/>
        <a:cs typeface="+mn-cs"/>
      </a:defRPr>
    </a:lvl8pPr>
    <a:lvl9pPr marL="2835651" algn="l" defTabSz="708913" rtl="0" eaLnBrk="1" latinLnBrk="0" hangingPunct="1">
      <a:defRPr sz="93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w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7C8D9A-11C0-43A9-F117-5C3B6C40CD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7772400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827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gio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C8FE25-4A95-328D-E991-D99FBBA58C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7772400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798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tate-murc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354B65-A9C6-283F-6C6E-7278CCAD9D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7772400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528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tate-espora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B7B91D-E2BA-01CE-8A89-FF7A52B387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7772400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273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tate-am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0F5E3D-DDDF-A6E0-A7A4-CBB8C04300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7772400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032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2A32210-1EE9-0A49-A96F-507F94D83DB1}" type="datetimeFigureOut">
              <a:rPr lang="en-US" smtClean="0"/>
              <a:t>6/16/26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6F3E0D-7270-6841-A153-815FC9FCE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589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C5146246-831D-45C8-BC3E-BF03BC262444}"/>
              </a:ext>
            </a:extLst>
          </p:cNvPr>
          <p:cNvSpPr txBox="1"/>
          <p:nvPr/>
        </p:nvSpPr>
        <p:spPr>
          <a:xfrm>
            <a:off x="5289010" y="629858"/>
            <a:ext cx="124551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Region</a:t>
            </a:r>
          </a:p>
          <a:p>
            <a:pPr algn="r"/>
            <a:r>
              <a:rPr lang="en-US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Vinho Verde</a:t>
            </a:r>
            <a:endParaRPr lang="en-US" sz="11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963205-22F4-F308-FC9A-59DCCBBF2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0288" y="629858"/>
            <a:ext cx="698073" cy="13670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C0BC644-CA11-60B6-B74E-7682FEDC20C2}"/>
              </a:ext>
            </a:extLst>
          </p:cNvPr>
          <p:cNvSpPr txBox="1"/>
          <p:nvPr/>
        </p:nvSpPr>
        <p:spPr>
          <a:xfrm>
            <a:off x="678117" y="573576"/>
            <a:ext cx="36957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dirty="0">
                <a:solidFill>
                  <a:srgbClr val="C87259"/>
                </a:solidFill>
                <a:latin typeface="Georgia" panose="02040502050405020303" pitchFamily="18" charset="0"/>
              </a:rPr>
              <a:t>INTRODUCING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00977C-B3D0-520E-303F-7DC5C59795C7}"/>
              </a:ext>
            </a:extLst>
          </p:cNvPr>
          <p:cNvSpPr txBox="1"/>
          <p:nvPr/>
        </p:nvSpPr>
        <p:spPr>
          <a:xfrm>
            <a:off x="5427900" y="5890745"/>
            <a:ext cx="1757213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Thanks to the intensely maritime climate, it takes generational knowledge to grow red grapes in Vinho Verde. This bottling is a blend of 3 of the region’s rare indigenous varieties. </a:t>
            </a:r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Serve with a light </a:t>
            </a:r>
            <a:r>
              <a:rPr lang="en-US" sz="1200" b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chill to </a:t>
            </a:r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enjoy like the locals do!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 </a:t>
            </a:r>
            <a:endParaRPr lang="en-US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E978B5-9922-DB4D-9E99-D803DBCA84A9}"/>
              </a:ext>
            </a:extLst>
          </p:cNvPr>
          <p:cNvSpPr txBox="1"/>
          <p:nvPr/>
        </p:nvSpPr>
        <p:spPr>
          <a:xfrm>
            <a:off x="678117" y="2372151"/>
            <a:ext cx="4351083" cy="16718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Outfit" pitchFamily="2" charset="0"/>
              </a:rPr>
              <a:t>This summer, embrace a ‘rare bird from Vinho Verde’: </a:t>
            </a:r>
            <a:r>
              <a:rPr lang="en-US" sz="1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utfit" pitchFamily="2" charset="0"/>
              </a:rPr>
              <a:t>Bico</a:t>
            </a:r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Outfit" pitchFamily="2" charset="0"/>
              </a:rPr>
              <a:t> </a:t>
            </a:r>
            <a:r>
              <a:rPr lang="en-US" sz="1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utfit" pitchFamily="2" charset="0"/>
              </a:rPr>
              <a:t>Amarelo</a:t>
            </a:r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Outfit" pitchFamily="2" charset="0"/>
              </a:rPr>
              <a:t> Red by Esporão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Outfit" pitchFamily="2" charset="0"/>
              </a:rPr>
              <a:t>. This fresh, bright, red is made from indigenous northern Portuguese varieties from around the Vinho Verde region.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003ED5-9E0C-2A71-7253-6BD08B4316D0}"/>
              </a:ext>
            </a:extLst>
          </p:cNvPr>
          <p:cNvSpPr txBox="1"/>
          <p:nvPr/>
        </p:nvSpPr>
        <p:spPr>
          <a:xfrm>
            <a:off x="678117" y="4147751"/>
            <a:ext cx="369576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Vinho Verde wines have been exported since the 17</a:t>
            </a:r>
            <a:r>
              <a:rPr lang="en-US" sz="12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th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 century, but over the course of those 400 years, only the tiniest fraction of those exports have been red. Considering that 40% of production in the DOC is red wine—and that it’s consumed almost 100% locally—</a:t>
            </a:r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this may well be Portugal’s best-kept secret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.</a:t>
            </a:r>
          </a:p>
          <a:p>
            <a:endParaRPr lang="en-US" sz="1200" dirty="0">
              <a:solidFill>
                <a:schemeClr val="tx1">
                  <a:lumMod val="95000"/>
                  <a:lumOff val="5000"/>
                </a:schemeClr>
              </a:solidFill>
              <a:latin typeface="Georgia" panose="02040502050405020303" pitchFamily="18" charset="0"/>
            </a:endParaRPr>
          </a:p>
          <a:p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Bico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Amarelo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 Red is a dry, 100% unoaked blend of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Espadeiro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,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Padeiro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, &amp;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Borraçal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 with no added CO2.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991DB6B-1E79-A1C4-68F8-73D315AD844D}"/>
              </a:ext>
            </a:extLst>
          </p:cNvPr>
          <p:cNvCxnSpPr>
            <a:cxnSpLocks/>
          </p:cNvCxnSpPr>
          <p:nvPr/>
        </p:nvCxnSpPr>
        <p:spPr>
          <a:xfrm>
            <a:off x="757963" y="6226272"/>
            <a:ext cx="3640186" cy="0"/>
          </a:xfrm>
          <a:prstGeom prst="line">
            <a:avLst/>
          </a:prstGeom>
          <a:ln>
            <a:solidFill>
              <a:srgbClr val="D1C9A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Bico Amarelo Red">
            <a:extLst>
              <a:ext uri="{FF2B5EF4-FFF2-40B4-BE49-F238E27FC236}">
                <a16:creationId xmlns:a16="http://schemas.microsoft.com/office/drawing/2014/main" id="{F80A90C2-0660-84A5-335A-341AF3BDB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888" y="1021280"/>
            <a:ext cx="3295239" cy="5169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C99BFDB-68E1-BA36-31B3-CFAF51C4F350}"/>
              </a:ext>
            </a:extLst>
          </p:cNvPr>
          <p:cNvSpPr txBox="1"/>
          <p:nvPr/>
        </p:nvSpPr>
        <p:spPr>
          <a:xfrm>
            <a:off x="678117" y="6889077"/>
            <a:ext cx="379987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View the full technical sheet and learn more in our Library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5779FFF-3BE5-FC16-3691-2920D244D466}"/>
              </a:ext>
            </a:extLst>
          </p:cNvPr>
          <p:cNvSpPr txBox="1"/>
          <p:nvPr/>
        </p:nvSpPr>
        <p:spPr>
          <a:xfrm>
            <a:off x="678115" y="6519520"/>
            <a:ext cx="3720033" cy="3381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Outfit" pitchFamily="2" charset="0"/>
              </a:rPr>
              <a:t>Bico Amarelo Red is produced in limited quantities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DE4F152-F5F0-8D1B-B39F-1A95E735D711}"/>
              </a:ext>
            </a:extLst>
          </p:cNvPr>
          <p:cNvGrpSpPr/>
          <p:nvPr/>
        </p:nvGrpSpPr>
        <p:grpSpPr>
          <a:xfrm>
            <a:off x="2860764" y="7531151"/>
            <a:ext cx="1513116" cy="690595"/>
            <a:chOff x="2786093" y="7574294"/>
            <a:chExt cx="1513116" cy="690595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E00CAA9-4286-A192-89C2-6A008936E943}"/>
                </a:ext>
              </a:extLst>
            </p:cNvPr>
            <p:cNvSpPr txBox="1"/>
            <p:nvPr/>
          </p:nvSpPr>
          <p:spPr>
            <a:xfrm>
              <a:off x="2786093" y="7715075"/>
              <a:ext cx="69059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Georgia" panose="02040502050405020303" pitchFamily="18" charset="0"/>
                </a:rPr>
                <a:t>Visit the Library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A05A8DB-A634-2DC7-E73B-B448018F8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08614" y="7574294"/>
              <a:ext cx="690595" cy="690595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9FB8C25C-9E03-FE6D-1737-41F055526C86}"/>
              </a:ext>
            </a:extLst>
          </p:cNvPr>
          <p:cNvSpPr txBox="1"/>
          <p:nvPr/>
        </p:nvSpPr>
        <p:spPr>
          <a:xfrm>
            <a:off x="678116" y="1133699"/>
            <a:ext cx="5117042" cy="1125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b="1" dirty="0">
                <a:solidFill>
                  <a:srgbClr val="1F574A"/>
                </a:solidFill>
                <a:latin typeface="Century Gothic" panose="020B0502020202020204" pitchFamily="34" charset="0"/>
              </a:rPr>
              <a:t>2025 BICO AMARELO RED</a:t>
            </a:r>
            <a:endParaRPr lang="en-US" sz="40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4B0FA6-B595-70CA-34B5-DF764C6A77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185" y="7481201"/>
            <a:ext cx="1453241" cy="14406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E86C64-4EF1-BF15-3127-745F8A9A5526}"/>
              </a:ext>
            </a:extLst>
          </p:cNvPr>
          <p:cNvSpPr txBox="1"/>
          <p:nvPr/>
        </p:nvSpPr>
        <p:spPr>
          <a:xfrm>
            <a:off x="1072756" y="9012901"/>
            <a:ext cx="1453242" cy="573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 b="1" dirty="0">
                <a:solidFill>
                  <a:srgbClr val="1F574A"/>
                </a:solidFill>
                <a:latin typeface="Century Gothic" panose="020B0502020202020204" pitchFamily="34" charset="0"/>
              </a:rPr>
              <a:t>A ‘rare bird’ from Vinho Verde</a:t>
            </a:r>
            <a:endParaRPr lang="en-US" sz="1100" b="1" dirty="0">
              <a:solidFill>
                <a:srgbClr val="1F574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4576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66203AE3874C141836BCF04AE78A021" ma:contentTypeVersion="12" ma:contentTypeDescription="Create a new document." ma:contentTypeScope="" ma:versionID="ee0a271e9cc0878a7475ab63f0aa4c3f">
  <xsd:schema xmlns:xsd="http://www.w3.org/2001/XMLSchema" xmlns:xs="http://www.w3.org/2001/XMLSchema" xmlns:p="http://schemas.microsoft.com/office/2006/metadata/properties" xmlns:ns2="fd16eb0f-862a-49c0-a598-f75cde442a50" xmlns:ns3="9653c065-33f7-4c87-8f0a-091cc86e4e6b" targetNamespace="http://schemas.microsoft.com/office/2006/metadata/properties" ma:root="true" ma:fieldsID="32a007dfe17648738abdbbe9df9ad49c" ns2:_="" ns3:_="">
    <xsd:import namespace="fd16eb0f-862a-49c0-a598-f75cde442a50"/>
    <xsd:import namespace="9653c065-33f7-4c87-8f0a-091cc86e4e6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16eb0f-862a-49c0-a598-f75cde442a5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df23cffa-6263-4da1-9c0f-917586ec88a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53c065-33f7-4c87-8f0a-091cc86e4e6b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89256d5-878c-4a14-8d4b-52e2e97b7add}" ma:internalName="TaxCatchAll" ma:showField="CatchAllData" ma:web="9653c065-33f7-4c87-8f0a-091cc86e4e6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A7C7503-48E5-401F-870E-FABBE40FB3E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A36C56B-7671-4298-BF77-044BAEEFA21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d16eb0f-862a-49c0-a598-f75cde442a50"/>
    <ds:schemaRef ds:uri="9653c065-33f7-4c87-8f0a-091cc86e4e6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4717</TotalTime>
  <Words>205</Words>
  <Application>Microsoft Macintosh PowerPoint</Application>
  <PresentationFormat>Custom</PresentationFormat>
  <Paragraphs>13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Aptos</vt:lpstr>
      <vt:lpstr>Aptos Display</vt:lpstr>
      <vt:lpstr>Arial</vt:lpstr>
      <vt:lpstr>Century Gothic</vt:lpstr>
      <vt:lpstr>Georgia</vt:lpstr>
      <vt:lpstr>Outfit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Alexander Bryan</dc:creator>
  <cp:lastModifiedBy>Erin Drain</cp:lastModifiedBy>
  <cp:revision>185</cp:revision>
  <dcterms:created xsi:type="dcterms:W3CDTF">2024-09-25T01:55:43Z</dcterms:created>
  <dcterms:modified xsi:type="dcterms:W3CDTF">2026-06-17T17:47:04Z</dcterms:modified>
</cp:coreProperties>
</file>