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5" r:id="rId4"/>
  </p:sldMasterIdLst>
  <p:notesMasterIdLst>
    <p:notesMasterId r:id="rId6"/>
  </p:notesMasterIdLst>
  <p:sldIdLst>
    <p:sldId id="268" r:id="rId5"/>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574A"/>
    <a:srgbClr val="D1C9AB"/>
    <a:srgbClr val="C87259"/>
    <a:srgbClr val="D4866C"/>
    <a:srgbClr val="E9C8BE"/>
    <a:srgbClr val="C99588"/>
    <a:srgbClr val="212D2F"/>
    <a:srgbClr val="FFFFFF"/>
    <a:srgbClr val="F6F6F6"/>
    <a:srgbClr val="E9F0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49" autoAdjust="0"/>
    <p:restoredTop sz="96301"/>
  </p:normalViewPr>
  <p:slideViewPr>
    <p:cSldViewPr snapToGrid="0">
      <p:cViewPr>
        <p:scale>
          <a:sx n="120" d="100"/>
          <a:sy n="120" d="100"/>
        </p:scale>
        <p:origin x="2616"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1ADA9C-1534-C24E-8375-0C8B2101CE54}" type="datetimeFigureOut">
              <a:rPr lang="en-US" smtClean="0"/>
              <a:t>9/15/26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FA25A5-DC15-794E-8563-0234F666830F}" type="slidenum">
              <a:rPr lang="en-US" smtClean="0"/>
              <a:t>‹#›</a:t>
            </a:fld>
            <a:endParaRPr lang="en-US"/>
          </a:p>
        </p:txBody>
      </p:sp>
    </p:spTree>
    <p:extLst>
      <p:ext uri="{BB962C8B-B14F-4D97-AF65-F5344CB8AC3E}">
        <p14:creationId xmlns:p14="http://schemas.microsoft.com/office/powerpoint/2010/main" val="3816270297"/>
      </p:ext>
    </p:extLst>
  </p:cSld>
  <p:clrMap bg1="lt1" tx1="dk1" bg2="lt2" tx2="dk2" accent1="accent1" accent2="accent2" accent3="accent3" accent4="accent4" accent5="accent5" accent6="accent6" hlink="hlink" folHlink="folHlink"/>
  <p:notesStyle>
    <a:lvl1pPr marL="0" algn="l" defTabSz="708913" rtl="0" eaLnBrk="1" latinLnBrk="0" hangingPunct="1">
      <a:defRPr sz="930" kern="1200">
        <a:solidFill>
          <a:schemeClr val="tx1"/>
        </a:solidFill>
        <a:latin typeface="+mn-lt"/>
        <a:ea typeface="+mn-ea"/>
        <a:cs typeface="+mn-cs"/>
      </a:defRPr>
    </a:lvl1pPr>
    <a:lvl2pPr marL="354456" algn="l" defTabSz="708913" rtl="0" eaLnBrk="1" latinLnBrk="0" hangingPunct="1">
      <a:defRPr sz="930" kern="1200">
        <a:solidFill>
          <a:schemeClr val="tx1"/>
        </a:solidFill>
        <a:latin typeface="+mn-lt"/>
        <a:ea typeface="+mn-ea"/>
        <a:cs typeface="+mn-cs"/>
      </a:defRPr>
    </a:lvl2pPr>
    <a:lvl3pPr marL="708913" algn="l" defTabSz="708913" rtl="0" eaLnBrk="1" latinLnBrk="0" hangingPunct="1">
      <a:defRPr sz="930" kern="1200">
        <a:solidFill>
          <a:schemeClr val="tx1"/>
        </a:solidFill>
        <a:latin typeface="+mn-lt"/>
        <a:ea typeface="+mn-ea"/>
        <a:cs typeface="+mn-cs"/>
      </a:defRPr>
    </a:lvl3pPr>
    <a:lvl4pPr marL="1063369" algn="l" defTabSz="708913" rtl="0" eaLnBrk="1" latinLnBrk="0" hangingPunct="1">
      <a:defRPr sz="930" kern="1200">
        <a:solidFill>
          <a:schemeClr val="tx1"/>
        </a:solidFill>
        <a:latin typeface="+mn-lt"/>
        <a:ea typeface="+mn-ea"/>
        <a:cs typeface="+mn-cs"/>
      </a:defRPr>
    </a:lvl4pPr>
    <a:lvl5pPr marL="1417825" algn="l" defTabSz="708913" rtl="0" eaLnBrk="1" latinLnBrk="0" hangingPunct="1">
      <a:defRPr sz="930" kern="1200">
        <a:solidFill>
          <a:schemeClr val="tx1"/>
        </a:solidFill>
        <a:latin typeface="+mn-lt"/>
        <a:ea typeface="+mn-ea"/>
        <a:cs typeface="+mn-cs"/>
      </a:defRPr>
    </a:lvl5pPr>
    <a:lvl6pPr marL="1772282" algn="l" defTabSz="708913" rtl="0" eaLnBrk="1" latinLnBrk="0" hangingPunct="1">
      <a:defRPr sz="930" kern="1200">
        <a:solidFill>
          <a:schemeClr val="tx1"/>
        </a:solidFill>
        <a:latin typeface="+mn-lt"/>
        <a:ea typeface="+mn-ea"/>
        <a:cs typeface="+mn-cs"/>
      </a:defRPr>
    </a:lvl6pPr>
    <a:lvl7pPr marL="2126738" algn="l" defTabSz="708913" rtl="0" eaLnBrk="1" latinLnBrk="0" hangingPunct="1">
      <a:defRPr sz="930" kern="1200">
        <a:solidFill>
          <a:schemeClr val="tx1"/>
        </a:solidFill>
        <a:latin typeface="+mn-lt"/>
        <a:ea typeface="+mn-ea"/>
        <a:cs typeface="+mn-cs"/>
      </a:defRPr>
    </a:lvl7pPr>
    <a:lvl8pPr marL="2481194" algn="l" defTabSz="708913" rtl="0" eaLnBrk="1" latinLnBrk="0" hangingPunct="1">
      <a:defRPr sz="930" kern="1200">
        <a:solidFill>
          <a:schemeClr val="tx1"/>
        </a:solidFill>
        <a:latin typeface="+mn-lt"/>
        <a:ea typeface="+mn-ea"/>
        <a:cs typeface="+mn-cs"/>
      </a:defRPr>
    </a:lvl8pPr>
    <a:lvl9pPr marL="2835651" algn="l" defTabSz="708913" rtl="0" eaLnBrk="1" latinLnBrk="0" hangingPunct="1">
      <a:defRPr sz="93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giona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E993C61-3DE1-6D13-B616-AF002B8DA22A}"/>
              </a:ext>
            </a:extLst>
          </p:cNvPr>
          <p:cNvPicPr>
            <a:picLocks noChangeAspect="1"/>
          </p:cNvPicPr>
          <p:nvPr userDrawn="1"/>
        </p:nvPicPr>
        <p:blipFill>
          <a:blip r:embed="rId2"/>
          <a:stretch>
            <a:fillRect/>
          </a:stretch>
        </p:blipFill>
        <p:spPr>
          <a:xfrm>
            <a:off x="0" y="0"/>
            <a:ext cx="7772400" cy="10058400"/>
          </a:xfrm>
          <a:prstGeom prst="rect">
            <a:avLst/>
          </a:prstGeom>
        </p:spPr>
      </p:pic>
    </p:spTree>
    <p:extLst>
      <p:ext uri="{BB962C8B-B14F-4D97-AF65-F5344CB8AC3E}">
        <p14:creationId xmlns:p14="http://schemas.microsoft.com/office/powerpoint/2010/main" val="3227798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regional">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DA826C-40D1-7F79-B239-57E43AF0B448}"/>
              </a:ext>
            </a:extLst>
          </p:cNvPr>
          <p:cNvPicPr>
            <a:picLocks noChangeAspect="1"/>
          </p:cNvPicPr>
          <p:nvPr userDrawn="1"/>
        </p:nvPicPr>
        <p:blipFill>
          <a:blip r:embed="rId2"/>
          <a:stretch>
            <a:fillRect/>
          </a:stretch>
        </p:blipFill>
        <p:spPr>
          <a:xfrm>
            <a:off x="0" y="0"/>
            <a:ext cx="7772400" cy="10058400"/>
          </a:xfrm>
          <a:prstGeom prst="rect">
            <a:avLst/>
          </a:prstGeom>
        </p:spPr>
      </p:pic>
    </p:spTree>
    <p:extLst>
      <p:ext uri="{BB962C8B-B14F-4D97-AF65-F5344CB8AC3E}">
        <p14:creationId xmlns:p14="http://schemas.microsoft.com/office/powerpoint/2010/main" val="26677541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82000"/>
                  </a:schemeClr>
                </a:solidFill>
              </a:defRPr>
            </a:lvl1pPr>
          </a:lstStyle>
          <a:p>
            <a:fld id="{32A32210-1EE9-0A49-A96F-507F94D83DB1}" type="datetimeFigureOut">
              <a:rPr lang="en-US" smtClean="0"/>
              <a:t>9/15/26</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82000"/>
                  </a:schemeClr>
                </a:solidFill>
              </a:defRPr>
            </a:lvl1pPr>
          </a:lstStyle>
          <a:p>
            <a:fld id="{AB6F3E0D-7270-6841-A153-815FC9FCEF2F}" type="slidenum">
              <a:rPr lang="en-US" smtClean="0"/>
              <a:t>‹#›</a:t>
            </a:fld>
            <a:endParaRPr lang="en-US"/>
          </a:p>
        </p:txBody>
      </p:sp>
    </p:spTree>
    <p:extLst>
      <p:ext uri="{BB962C8B-B14F-4D97-AF65-F5344CB8AC3E}">
        <p14:creationId xmlns:p14="http://schemas.microsoft.com/office/powerpoint/2010/main" val="2257589093"/>
      </p:ext>
    </p:extLst>
  </p:cSld>
  <p:clrMap bg1="lt1" tx1="dk1" bg2="lt2" tx2="dk2" accent1="accent1" accent2="accent2" accent3="accent3" accent4="accent4" accent5="accent5" accent6="accent6" hlink="hlink" folHlink="folHlink"/>
  <p:sldLayoutIdLst>
    <p:sldLayoutId id="2147483748" r:id="rId1"/>
    <p:sldLayoutId id="2147483749" r:id="rId2"/>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18148-147B-418D-62BA-6919DFC753E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8DA378B-4EC3-888F-584A-5C675C93A12B}"/>
              </a:ext>
            </a:extLst>
          </p:cNvPr>
          <p:cNvSpPr txBox="1"/>
          <p:nvPr/>
        </p:nvSpPr>
        <p:spPr>
          <a:xfrm>
            <a:off x="6276575" y="5251299"/>
            <a:ext cx="1251463" cy="3077766"/>
          </a:xfrm>
          <a:prstGeom prst="rect">
            <a:avLst/>
          </a:prstGeom>
          <a:noFill/>
        </p:spPr>
        <p:txBody>
          <a:bodyPr wrap="square">
            <a:spAutoFit/>
          </a:bodyPr>
          <a:lstStyle/>
          <a:p>
            <a:r>
              <a:rPr lang="en-US" sz="1200" b="1" dirty="0">
                <a:solidFill>
                  <a:schemeClr val="tx1">
                    <a:lumMod val="95000"/>
                    <a:lumOff val="5000"/>
                  </a:schemeClr>
                </a:solidFill>
                <a:latin typeface="Georgia" panose="02040502050405020303" pitchFamily="18" charset="0"/>
              </a:rPr>
              <a:t>About the wine</a:t>
            </a:r>
          </a:p>
          <a:p>
            <a:r>
              <a:rPr lang="en-US" sz="1000" dirty="0">
                <a:latin typeface="Georgia" panose="02040502050405020303" pitchFamily="18" charset="0"/>
              </a:rPr>
              <a:t>This blend of indigenous Alentejo varieties Antão Vaz, </a:t>
            </a:r>
            <a:r>
              <a:rPr lang="en-US" sz="1000" dirty="0" err="1">
                <a:latin typeface="Georgia" panose="02040502050405020303" pitchFamily="18" charset="0"/>
              </a:rPr>
              <a:t>Arinto</a:t>
            </a:r>
            <a:r>
              <a:rPr lang="en-US" sz="1000" dirty="0">
                <a:latin typeface="Georgia" panose="02040502050405020303" pitchFamily="18" charset="0"/>
              </a:rPr>
              <a:t> &amp; </a:t>
            </a:r>
            <a:r>
              <a:rPr lang="en-US" sz="1000" dirty="0" err="1">
                <a:latin typeface="Georgia" panose="02040502050405020303" pitchFamily="18" charset="0"/>
              </a:rPr>
              <a:t>Roupeiro</a:t>
            </a:r>
            <a:r>
              <a:rPr lang="en-US" sz="1000" dirty="0">
                <a:latin typeface="Georgia" panose="02040502050405020303" pitchFamily="18" charset="0"/>
              </a:rPr>
              <a:t> expresses the balance between intensity of fruit, fresh acidity, and structure from aging in barrel. It represents the best of the Esporão estate’s vines and soils. A white wine for red wine drinkers.</a:t>
            </a:r>
          </a:p>
        </p:txBody>
      </p:sp>
      <p:sp>
        <p:nvSpPr>
          <p:cNvPr id="4" name="TextBox 3">
            <a:extLst>
              <a:ext uri="{FF2B5EF4-FFF2-40B4-BE49-F238E27FC236}">
                <a16:creationId xmlns:a16="http://schemas.microsoft.com/office/drawing/2014/main" id="{3936F2FE-B44D-2A58-67B7-B29B049A0C0F}"/>
              </a:ext>
            </a:extLst>
          </p:cNvPr>
          <p:cNvSpPr txBox="1"/>
          <p:nvPr/>
        </p:nvSpPr>
        <p:spPr>
          <a:xfrm>
            <a:off x="445790" y="5251299"/>
            <a:ext cx="4400988" cy="1443729"/>
          </a:xfrm>
          <a:prstGeom prst="rect">
            <a:avLst/>
          </a:prstGeom>
          <a:noFill/>
        </p:spPr>
        <p:txBody>
          <a:bodyPr wrap="square">
            <a:spAutoFit/>
          </a:bodyPr>
          <a:lstStyle/>
          <a:p>
            <a:pPr>
              <a:lnSpc>
                <a:spcPct val="150000"/>
              </a:lnSpc>
            </a:pPr>
            <a:r>
              <a:rPr lang="en-US" sz="1200" b="1" dirty="0">
                <a:solidFill>
                  <a:schemeClr val="tx1">
                    <a:lumMod val="95000"/>
                    <a:lumOff val="5000"/>
                  </a:schemeClr>
                </a:solidFill>
                <a:latin typeface="Georgia" panose="02040502050405020303" pitchFamily="18" charset="0"/>
              </a:rPr>
              <a:t>ABOUT THE ARTIST SERIES RESERVA PACK</a:t>
            </a:r>
          </a:p>
          <a:p>
            <a:pPr>
              <a:lnSpc>
                <a:spcPct val="150000"/>
              </a:lnSpc>
            </a:pPr>
            <a:r>
              <a:rPr lang="en-US" sz="1200" dirty="0">
                <a:solidFill>
                  <a:schemeClr val="tx1">
                    <a:lumMod val="95000"/>
                    <a:lumOff val="5000"/>
                  </a:schemeClr>
                </a:solidFill>
                <a:latin typeface="Georgia" panose="02040502050405020303" pitchFamily="18" charset="0"/>
              </a:rPr>
              <a:t>This first-of-its-kind vertical includes 3 bottles of each vintage, creating a unique opportunity to compare vintages while also cellaring the wines for future exploration of </a:t>
            </a:r>
            <a:r>
              <a:rPr lang="en-US" sz="1200" dirty="0" err="1">
                <a:solidFill>
                  <a:schemeClr val="tx1">
                    <a:lumMod val="95000"/>
                    <a:lumOff val="5000"/>
                  </a:schemeClr>
                </a:solidFill>
                <a:latin typeface="Georgia" panose="02040502050405020303" pitchFamily="18" charset="0"/>
              </a:rPr>
              <a:t>Esporão’s</a:t>
            </a:r>
            <a:r>
              <a:rPr lang="en-US" sz="1200" dirty="0">
                <a:solidFill>
                  <a:schemeClr val="tx1">
                    <a:lumMod val="95000"/>
                    <a:lumOff val="5000"/>
                  </a:schemeClr>
                </a:solidFill>
                <a:latin typeface="Georgia" panose="02040502050405020303" pitchFamily="18" charset="0"/>
              </a:rPr>
              <a:t> elegant, ageable flagship white. Only sixty cases available.</a:t>
            </a:r>
          </a:p>
        </p:txBody>
      </p:sp>
      <p:sp>
        <p:nvSpPr>
          <p:cNvPr id="5" name="TextBox 4">
            <a:extLst>
              <a:ext uri="{FF2B5EF4-FFF2-40B4-BE49-F238E27FC236}">
                <a16:creationId xmlns:a16="http://schemas.microsoft.com/office/drawing/2014/main" id="{4595C8B5-3AB5-5DE3-1794-B78A65029C5A}"/>
              </a:ext>
            </a:extLst>
          </p:cNvPr>
          <p:cNvSpPr txBox="1"/>
          <p:nvPr/>
        </p:nvSpPr>
        <p:spPr>
          <a:xfrm>
            <a:off x="446431" y="7291499"/>
            <a:ext cx="4400347" cy="1200329"/>
          </a:xfrm>
          <a:prstGeom prst="rect">
            <a:avLst/>
          </a:prstGeom>
          <a:noFill/>
        </p:spPr>
        <p:txBody>
          <a:bodyPr wrap="square">
            <a:spAutoFit/>
          </a:bodyPr>
          <a:lstStyle/>
          <a:p>
            <a:r>
              <a:rPr lang="en-US" sz="1200" dirty="0">
                <a:latin typeface="Georgia" panose="02040502050405020303" pitchFamily="18" charset="0"/>
              </a:rPr>
              <a:t>The groundbreaking Esporão </a:t>
            </a:r>
            <a:r>
              <a:rPr lang="en-US" sz="1200" dirty="0" err="1">
                <a:latin typeface="Georgia" panose="02040502050405020303" pitchFamily="18" charset="0"/>
              </a:rPr>
              <a:t>Reserva</a:t>
            </a:r>
            <a:r>
              <a:rPr lang="en-US" sz="1200" dirty="0">
                <a:latin typeface="Georgia" panose="02040502050405020303" pitchFamily="18" charset="0"/>
              </a:rPr>
              <a:t>, established in 1985, is Alentejo’s—and perhaps Portugal’s—first and most iconic fine wine, and continues to serve as the highest expression of place, terroir, art, and artisan craft. These labels feature original artwork from Abel Mota, Alexandre </a:t>
            </a:r>
            <a:r>
              <a:rPr lang="en-US" sz="1200" dirty="0" err="1">
                <a:latin typeface="Georgia" panose="02040502050405020303" pitchFamily="18" charset="0"/>
              </a:rPr>
              <a:t>Conefrey</a:t>
            </a:r>
            <a:r>
              <a:rPr lang="en-US" sz="1200" dirty="0">
                <a:latin typeface="Georgia" panose="02040502050405020303" pitchFamily="18" charset="0"/>
              </a:rPr>
              <a:t>, Eduardo Aires and Álvaro Siza Vieira. </a:t>
            </a:r>
          </a:p>
        </p:txBody>
      </p:sp>
      <p:cxnSp>
        <p:nvCxnSpPr>
          <p:cNvPr id="6" name="Straight Connector 5">
            <a:extLst>
              <a:ext uri="{FF2B5EF4-FFF2-40B4-BE49-F238E27FC236}">
                <a16:creationId xmlns:a16="http://schemas.microsoft.com/office/drawing/2014/main" id="{11C7859F-3E1E-2B7A-917C-A07AC4424F34}"/>
              </a:ext>
            </a:extLst>
          </p:cNvPr>
          <p:cNvCxnSpPr>
            <a:cxnSpLocks/>
          </p:cNvCxnSpPr>
          <p:nvPr/>
        </p:nvCxnSpPr>
        <p:spPr>
          <a:xfrm>
            <a:off x="508656" y="6917127"/>
            <a:ext cx="3640186" cy="0"/>
          </a:xfrm>
          <a:prstGeom prst="line">
            <a:avLst/>
          </a:prstGeom>
          <a:ln>
            <a:solidFill>
              <a:srgbClr val="D1C9AB"/>
            </a:solidFill>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614ADBC2-A3E7-D767-2800-7C45599CFA82}"/>
              </a:ext>
            </a:extLst>
          </p:cNvPr>
          <p:cNvPicPr>
            <a:picLocks noChangeAspect="1"/>
          </p:cNvPicPr>
          <p:nvPr/>
        </p:nvPicPr>
        <p:blipFill>
          <a:blip r:embed="rId2"/>
          <a:stretch>
            <a:fillRect/>
          </a:stretch>
        </p:blipFill>
        <p:spPr>
          <a:xfrm>
            <a:off x="0" y="25400"/>
            <a:ext cx="7772400" cy="5003800"/>
          </a:xfrm>
          <a:prstGeom prst="rect">
            <a:avLst/>
          </a:prstGeom>
        </p:spPr>
      </p:pic>
      <p:grpSp>
        <p:nvGrpSpPr>
          <p:cNvPr id="12" name="Group 11">
            <a:extLst>
              <a:ext uri="{FF2B5EF4-FFF2-40B4-BE49-F238E27FC236}">
                <a16:creationId xmlns:a16="http://schemas.microsoft.com/office/drawing/2014/main" id="{561CCE4C-8862-726E-B86B-25BB0374F312}"/>
              </a:ext>
            </a:extLst>
          </p:cNvPr>
          <p:cNvGrpSpPr/>
          <p:nvPr/>
        </p:nvGrpSpPr>
        <p:grpSpPr>
          <a:xfrm>
            <a:off x="445790" y="9058049"/>
            <a:ext cx="2120202" cy="553998"/>
            <a:chOff x="2803622" y="7571975"/>
            <a:chExt cx="2120202" cy="553998"/>
          </a:xfrm>
        </p:grpSpPr>
        <p:sp>
          <p:nvSpPr>
            <p:cNvPr id="15" name="TextBox 14">
              <a:extLst>
                <a:ext uri="{FF2B5EF4-FFF2-40B4-BE49-F238E27FC236}">
                  <a16:creationId xmlns:a16="http://schemas.microsoft.com/office/drawing/2014/main" id="{93757C33-F391-54B8-52A5-4627D954B186}"/>
                </a:ext>
              </a:extLst>
            </p:cNvPr>
            <p:cNvSpPr txBox="1"/>
            <p:nvPr/>
          </p:nvSpPr>
          <p:spPr>
            <a:xfrm>
              <a:off x="2803622" y="7571975"/>
              <a:ext cx="1405607" cy="553998"/>
            </a:xfrm>
            <a:prstGeom prst="rect">
              <a:avLst/>
            </a:prstGeom>
            <a:noFill/>
          </p:spPr>
          <p:txBody>
            <a:bodyPr wrap="square">
              <a:spAutoFit/>
            </a:bodyPr>
            <a:lstStyle/>
            <a:p>
              <a:pPr>
                <a:lnSpc>
                  <a:spcPct val="100000"/>
                </a:lnSpc>
              </a:pPr>
              <a:r>
                <a:rPr lang="en-US" sz="1000" dirty="0">
                  <a:solidFill>
                    <a:schemeClr val="tx1">
                      <a:lumMod val="95000"/>
                      <a:lumOff val="5000"/>
                    </a:schemeClr>
                  </a:solidFill>
                  <a:latin typeface="Georgia" panose="02040502050405020303" pitchFamily="18" charset="0"/>
                </a:rPr>
                <a:t>Visit the Library for trade tools and additional offerings</a:t>
              </a:r>
            </a:p>
          </p:txBody>
        </p:sp>
        <p:pic>
          <p:nvPicPr>
            <p:cNvPr id="16" name="Picture 15">
              <a:extLst>
                <a:ext uri="{FF2B5EF4-FFF2-40B4-BE49-F238E27FC236}">
                  <a16:creationId xmlns:a16="http://schemas.microsoft.com/office/drawing/2014/main" id="{79F170FE-7C48-B5C7-990E-5756C781DBE8}"/>
                </a:ext>
              </a:extLst>
            </p:cNvPr>
            <p:cNvPicPr>
              <a:picLocks noChangeAspect="1"/>
            </p:cNvPicPr>
            <p:nvPr/>
          </p:nvPicPr>
          <p:blipFill>
            <a:blip r:embed="rId3"/>
            <a:stretch>
              <a:fillRect/>
            </a:stretch>
          </p:blipFill>
          <p:spPr>
            <a:xfrm>
              <a:off x="4374010" y="7576159"/>
              <a:ext cx="549814" cy="549814"/>
            </a:xfrm>
            <a:prstGeom prst="rect">
              <a:avLst/>
            </a:prstGeom>
          </p:spPr>
        </p:pic>
      </p:grpSp>
    </p:spTree>
    <p:extLst>
      <p:ext uri="{BB962C8B-B14F-4D97-AF65-F5344CB8AC3E}">
        <p14:creationId xmlns:p14="http://schemas.microsoft.com/office/powerpoint/2010/main" val="39733503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9af997b-b30c-4080-8c35-8c93d0249329">
      <Terms xmlns="http://schemas.microsoft.com/office/infopath/2007/PartnerControls"/>
    </lcf76f155ced4ddcb4097134ff3c332f>
    <TaxCatchAll xmlns="a7b8a8af-d6ee-4139-91ab-312011955f0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A5E2F8E41118A4D846CC7F7C718CD71" ma:contentTypeVersion="12" ma:contentTypeDescription="Create a new document." ma:contentTypeScope="" ma:versionID="4cb958039fb82b93ee63d379b576711a">
  <xsd:schema xmlns:xsd="http://www.w3.org/2001/XMLSchema" xmlns:xs="http://www.w3.org/2001/XMLSchema" xmlns:p="http://schemas.microsoft.com/office/2006/metadata/properties" xmlns:ns2="b9af997b-b30c-4080-8c35-8c93d0249329" xmlns:ns3="a7b8a8af-d6ee-4139-91ab-312011955f08" targetNamespace="http://schemas.microsoft.com/office/2006/metadata/properties" ma:root="true" ma:fieldsID="53f72adbd3f7d6351b2a68f175d01872" ns2:_="" ns3:_="">
    <xsd:import namespace="b9af997b-b30c-4080-8c35-8c93d0249329"/>
    <xsd:import namespace="a7b8a8af-d6ee-4139-91ab-312011955f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af997b-b30c-4080-8c35-8c93d02493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f23cffa-6263-4da1-9c0f-917586ec88a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b8a8af-d6ee-4139-91ab-312011955f0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e61f29a-9b5d-4c03-87fa-b2456da25eab}" ma:internalName="TaxCatchAll" ma:showField="CatchAllData" ma:web="a7b8a8af-d6ee-4139-91ab-312011955f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9C6638-1023-4596-8633-A9CAFAD957EB}">
  <ds:schemaRefs>
    <ds:schemaRef ds:uri="http://schemas.microsoft.com/office/2006/metadata/properties"/>
    <ds:schemaRef ds:uri="http://schemas.microsoft.com/office/infopath/2007/PartnerControls"/>
    <ds:schemaRef ds:uri="b9af997b-b30c-4080-8c35-8c93d0249329"/>
    <ds:schemaRef ds:uri="a7b8a8af-d6ee-4139-91ab-312011955f08"/>
  </ds:schemaRefs>
</ds:datastoreItem>
</file>

<file path=customXml/itemProps2.xml><?xml version="1.0" encoding="utf-8"?>
<ds:datastoreItem xmlns:ds="http://schemas.openxmlformats.org/officeDocument/2006/customXml" ds:itemID="{7A7C7503-48E5-401F-870E-FABBE40FB3ED}">
  <ds:schemaRefs>
    <ds:schemaRef ds:uri="http://schemas.microsoft.com/sharepoint/v3/contenttype/forms"/>
  </ds:schemaRefs>
</ds:datastoreItem>
</file>

<file path=customXml/itemProps3.xml><?xml version="1.0" encoding="utf-8"?>
<ds:datastoreItem xmlns:ds="http://schemas.openxmlformats.org/officeDocument/2006/customXml" ds:itemID="{E0378ABF-887E-450A-9067-7E97C14204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af997b-b30c-4080-8c35-8c93d0249329"/>
    <ds:schemaRef ds:uri="a7b8a8af-d6ee-4139-91ab-312011955f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5113</TotalTime>
  <Words>167</Words>
  <Application>Microsoft Macintosh PowerPoint</Application>
  <PresentationFormat>Custom</PresentationFormat>
  <Paragraphs>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Georgia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Alexander Bryan</dc:creator>
  <cp:lastModifiedBy>Erin Drain</cp:lastModifiedBy>
  <cp:revision>187</cp:revision>
  <dcterms:created xsi:type="dcterms:W3CDTF">2024-09-25T01:55:43Z</dcterms:created>
  <dcterms:modified xsi:type="dcterms:W3CDTF">2026-09-15T16:58:34Z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0x0101002A5E2F8E41118A4D846CC7F7C718CD71</vt:lpwstr>
  </property>
</Properties>
</file>