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51" r:id="rId5"/>
    <p:sldMasterId id="2147483786" r:id="rId6"/>
    <p:sldMasterId id="2147483799" r:id="rId7"/>
    <p:sldMasterId id="2147483824" r:id="rId8"/>
  </p:sldMasterIdLst>
  <p:notesMasterIdLst>
    <p:notesMasterId r:id="rId36"/>
  </p:notesMasterIdLst>
  <p:sldIdLst>
    <p:sldId id="2147473321" r:id="rId9"/>
    <p:sldId id="2147473327" r:id="rId10"/>
    <p:sldId id="2147473320" r:id="rId11"/>
    <p:sldId id="2147473139" r:id="rId12"/>
    <p:sldId id="2147473109" r:id="rId13"/>
    <p:sldId id="2147473323" r:id="rId14"/>
    <p:sldId id="2147473132" r:id="rId15"/>
    <p:sldId id="2147473133" r:id="rId16"/>
    <p:sldId id="2147473156" r:id="rId17"/>
    <p:sldId id="2147473135" r:id="rId18"/>
    <p:sldId id="3375" r:id="rId19"/>
    <p:sldId id="2147473113" r:id="rId20"/>
    <p:sldId id="2147473324" r:id="rId21"/>
    <p:sldId id="2147473313" r:id="rId22"/>
    <p:sldId id="2147473146" r:id="rId23"/>
    <p:sldId id="2147473319" r:id="rId24"/>
    <p:sldId id="2147473317" r:id="rId25"/>
    <p:sldId id="2147473326" r:id="rId26"/>
    <p:sldId id="2147473169" r:id="rId27"/>
    <p:sldId id="3208" r:id="rId28"/>
    <p:sldId id="2147473129" r:id="rId29"/>
    <p:sldId id="2147473130" r:id="rId30"/>
    <p:sldId id="2147473131" r:id="rId31"/>
    <p:sldId id="2147473115" r:id="rId32"/>
    <p:sldId id="2147473116" r:id="rId33"/>
    <p:sldId id="3133" r:id="rId34"/>
    <p:sldId id="3364" r:id="rId35"/>
  </p:sldIdLst>
  <p:sldSz cx="12192000" cy="6858000"/>
  <p:notesSz cx="7104063" cy="102346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8FAE2D-2D87-6785-8A5A-04D1AB7D12AF}" name="Patricia Pimenta" initials="PP" userId="S::patricia.pimenta@esporao.com::86a688df-d532-459f-849b-baba2d6d5419" providerId="AD"/>
  <p188:author id="{CC1776C6-0218-EE50-0D54-E967AE4AEB39}" name="Joana Ribeiro" initials="JR" userId="S::joana.ribeiro@esporao.com::6990c6be-1cfd-475b-8b37-0ae2c919869d" providerId="AD"/>
  <p188:author id="{33F629D1-4AC5-4568-F61C-DCE24FFC107D}" name="Teresa Vital" initials="TV" userId="S::teresa.vital@esporao.com::f05de088-7dfc-48ef-9f49-d638db51aed4" providerId="AD"/>
  <p188:author id="{47D744ED-2592-B17B-8732-257D8E70BF59}" name="Mariana Marques" initials="" userId="S::mariana.marques@esporao.com::05b6a104-8e39-4a45-b980-5716b00e883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arina Santos" initials="CS" lastIdx="11" clrIdx="0">
    <p:extLst>
      <p:ext uri="{19B8F6BF-5375-455C-9EA6-DF929625EA0E}">
        <p15:presenceInfo xmlns:p15="http://schemas.microsoft.com/office/powerpoint/2012/main" userId="S::catarina.santos@esporao.com::f4f1f301-c0cc-4d70-9d62-a664381194f7" providerId="AD"/>
      </p:ext>
    </p:extLst>
  </p:cmAuthor>
  <p:cmAuthor id="2" name="Maria Leonor Pereira" initials="MLP" lastIdx="2" clrIdx="1">
    <p:extLst>
      <p:ext uri="{19B8F6BF-5375-455C-9EA6-DF929625EA0E}">
        <p15:presenceInfo xmlns:p15="http://schemas.microsoft.com/office/powerpoint/2012/main" userId="S::maria.pereira@esporao.com::9b270a73-3a6a-4677-8e26-59f2909b60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DED"/>
    <a:srgbClr val="D0AF5C"/>
    <a:srgbClr val="9EA39E"/>
    <a:srgbClr val="5E5F2E"/>
    <a:srgbClr val="A7A69B"/>
    <a:srgbClr val="45413A"/>
    <a:srgbClr val="B34A2C"/>
    <a:srgbClr val="FFFFFF"/>
    <a:srgbClr val="C0BFAD"/>
    <a:srgbClr val="7E80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55E446-072C-4B45-907F-2BA6240A227C}" v="2" dt="2026-09-02T17:50:11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599"/>
  </p:normalViewPr>
  <p:slideViewPr>
    <p:cSldViewPr snapToGrid="0">
      <p:cViewPr varScale="1">
        <p:scale>
          <a:sx n="112" d="100"/>
          <a:sy n="112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viewProps" Target="view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A71C8-D6AE-49E7-8C60-6C98A4788211}" type="datetimeFigureOut">
              <a:t>9/3/26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F2CB0-4F39-4875-A36A-93C38C3F603F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030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819E-483C-4079-8497-DA1502842BAC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497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err="1"/>
              <a:t>Currently about 100 hectares; expanding to 200 hectares by 2028.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089D819E-483C-4079-8497-DA1502842BAC}" type="slidenum">
              <a:rPr lang="pt-PT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9</a:t>
            </a:fld>
            <a:endParaRPr lang="pt-P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2692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819E-483C-4079-8497-DA1502842BAC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4534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819E-483C-4079-8497-DA1502842BAC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4983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819E-483C-4079-8497-DA1502842BAC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3407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A9BAA-AEEB-0601-E5FC-AEDEF959B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FC3E8-8D4D-C1E1-198C-AF14A8FFC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715EF-4BBD-9219-56ED-14451BBF2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497F3-D25B-FB18-02E1-19321EB87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D819E-483C-4079-8497-DA1502842BAC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78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9ADD2-A862-73D0-652C-EB11E4FA0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F0EF1714-3E1C-430D-8DAD-2AD8ABEC4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B4BA8375-CB18-F7EB-5DC7-F4010A052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BC143DE-6DD9-D829-433D-B68C28D18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089D819E-483C-4079-8497-DA1502842BAC}" type="slidenum">
              <a:rPr lang="pt-PT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19</a:t>
            </a:fld>
            <a:endParaRPr lang="pt-P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2902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089D819E-483C-4079-8497-DA1502842BAC}" type="slidenum">
              <a:rPr lang="pt-PT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20</a:t>
            </a:fld>
            <a:endParaRPr lang="pt-P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44517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089D819E-483C-4079-8497-DA1502842BAC}" type="slidenum">
              <a:rPr lang="pt-PT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22</a:t>
            </a:fld>
            <a:endParaRPr lang="pt-PT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91418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819E-483C-4079-8497-DA1502842BAC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8641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ED011-645D-4014-9B56-B2C08ED2E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2643EF-6D6D-4C55-B9F0-0D314D292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12277F-C768-4631-A9BC-A4B738CFA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8C5666A-69E0-4FD0-9F83-FF94B337A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D4D1638-7F62-484A-984D-DEE914CC0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1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525D0-ECF1-4669-AD6E-EC0A82F4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8CFFF0-DB87-4858-9C54-F9772A21F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3EFFCBC-0186-4F50-BC5D-BF1466F8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A7FEEBE-7562-4259-8FB1-FA77EDA3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25BA9A4-7449-4F35-82CD-C761F770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7537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A6C02-6CC6-47AE-A3FB-EF2B45057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A7DB6DD-D055-4F38-90D6-A34AF275D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FCCB386-1D38-4CE4-91D9-A9DD93D9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18F630B-410D-437F-815A-66DD14BA7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1C73900-5A05-4959-9A45-7E5C732B4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462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89535-A141-4B4D-AC4D-E154DBA0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AD21563-C06D-4143-85F9-6D706DE4D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6EA7C51-CFFF-4B02-85C9-40E2CEEED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43EC4CB-51CA-4D75-B141-7407860F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C18A4B0-430C-43EC-9D9D-F260A274F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38B20C4-57B5-4439-8FF0-7B63BE313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443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DADD9-F945-49F9-B5AC-6667E6143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1E0A9A2-EACF-426C-BAA2-32BABD625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DA21690-1A9C-4671-B568-5760DEFB8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565B016-0467-493E-9587-6493672D3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2029BD53-0D25-4CD4-ABC4-6DF0CA345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B7885D1D-0644-43F8-B8D2-BB0EF610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7F3BFF7-B422-4262-892D-1BEA338A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F462DAA2-CB50-40EB-9972-A39F21B8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623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5C51B-ABC0-4AFC-A50D-B3DA2B7E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5479698D-22C2-47B7-94F0-A9AA1289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77756CA-3B0F-488A-A602-30F4195E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E463D2D-5385-4A7F-80D7-4CA4B424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042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7711039A-F078-4D88-9BC9-04FFD14E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864DA6EB-596C-4DE4-BB9C-7907260F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FCFFCDB-DC1B-4DA0-BC19-76BAEA3F8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820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E1DA0-ED0C-4020-B36B-7A1F948BE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0A9DD5-1A32-4B7A-B10D-59AE5FEF0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E68987F-4852-47D1-892B-CAC9FFC74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E0DA063-9C4B-4B27-8C22-D20B4E5EA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1DE0222-9BD3-4118-9CA8-661FD54A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B0D7376-DCD1-4425-B237-41DF3C48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549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88F5F-5DA9-43D9-934F-2B874896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6C2E94E-AB45-4C42-864D-C94058C6D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B1B1C27-5A60-43AE-BEB7-84C90611A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C03BA12-099D-49EE-AB52-FF7ABEA3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2AD97AE-4ED0-4ED6-89B1-BD9B8F704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C306B61-3638-4E33-8BEA-EAB44950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6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B2DED-D362-4EB4-BC8F-ADC857E97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783B033-30E8-4FE3-AA08-DC8B094FE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C47D1FC-4D59-467B-8ED3-89B72C4DA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065DE57-8D3E-4CF5-9EC8-62C221DFE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2009390-56B3-4D64-8A4B-C481F737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2686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986F03-2B97-49C3-AE9C-2F8402968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434C0A6-C43A-4F3E-9030-8E3466252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F22E1AE-D3DE-4E6C-81CE-2C72872F1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2598DBC-CD88-45BF-9E79-5A55E61BE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33CB5F9-49A2-456B-839A-15F834479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5796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527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091A7-38BB-45D6-91C0-6EB344D63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580B2-AECE-4A81-9623-2A7C04F3A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31ED7-688C-433F-93AA-9C5A34B9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B2B77-92D6-4BCF-99D4-14F92FFB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BA0E4-4410-42ED-BFAE-2A2AD3B0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42B8A-85F9-45A0-8C40-3E8B98B535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5636215"/>
            <a:ext cx="9143999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  <a:lvl2pPr marL="457200" indent="0" algn="ctr">
              <a:buFont typeface="Arial" panose="020B0604020202020204" pitchFamily="34" charset="0"/>
              <a:buNone/>
              <a:defRPr/>
            </a:lvl2pPr>
            <a:lvl3pPr marL="914400" indent="0" algn="ctr">
              <a:buFont typeface="Arial" panose="020B0604020202020204" pitchFamily="34" charset="0"/>
              <a:buNone/>
              <a:defRPr/>
            </a:lvl3pPr>
            <a:lvl4pPr marL="1371600" indent="0" algn="ctr">
              <a:buFont typeface="Arial" panose="020B0604020202020204" pitchFamily="34" charset="0"/>
              <a:buNone/>
              <a:defRPr/>
            </a:lvl4pPr>
            <a:lvl5pPr marL="1828800" indent="0" algn="ctr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700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1D301-37E9-4586-B109-FCD624589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47AB2-0F9A-4C94-B9A6-134036769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A1F67-95A8-4ED7-9612-66DE274E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2F68E-6238-4449-B5E0-644574EF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19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F83D-4E61-4836-BB10-F06E0E6B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AB4E-5FA6-47BB-BE5D-293726F62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A01CA-D564-4F5A-967A-B5C128DA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9F786-9BFC-4FAB-98A3-C55F7536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5841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9E3B-1EAB-4079-856E-EB505990C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08401-45BA-4091-972F-3E4EE8138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4523FE-F673-4CF2-A01F-30A30E139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E4F9B-F073-46D0-BB8E-E6951E7F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8778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C91F2-380B-4C8C-A478-F79045DB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30738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5656B-4191-45DD-9B69-14CF7B455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A6384-2B3F-4D63-8A3E-0A4915E6A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A473D-4554-42B2-94AA-8101742F0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D47E3B-F915-4DB2-8264-C364A897CA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F3C9CC-52CC-4371-8502-F20B67E6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D3727-548F-4024-A15E-21318F0D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426A0-B21B-4852-B6B1-4F80FB95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8799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242E-AA54-448A-BE7F-59C1401D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6965F4-0B36-46EB-889F-57AAE8B57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1EC0D-0C7B-46D8-9C3E-28C8C97DE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9B9AA-0896-4C2F-8D20-95CA8AF29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2772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631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34988-510F-4A06-B2AF-81742856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1374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AC3-EC0A-42A3-B1CC-4D5C5EAEC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9DD37-81C9-476C-B95B-1C9F51850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EE396-E704-4C93-BD89-AB6D7A9FF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994E6-2AE9-42E2-8D00-C402239E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305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FAF2-F074-47F5-B351-8D0CD4DF1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EE9CC8-8214-4CFF-A75E-5DE621FFA5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E3CCD-5498-44BE-8F5A-B41C3F0F0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84EBC-7125-4639-9CC8-185D5A36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A03F5-E2FD-46A0-83B1-5CBAF10BF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7932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FB7E-91AA-4F3D-9B1F-3AAB863B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B2FA8-E94A-4970-999C-0425CD65E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7BF42-8523-449F-9F82-17485C82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/>
          <a:lstStyle/>
          <a:p>
            <a:fld id="{3448316C-37DD-4F08-86C7-D5FEFF4D6436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82C03-73F6-4EAF-82BA-BA280B50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CF2E39F0-6AF0-4A2B-822E-F59F355A9CC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132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030600"/>
            <a:ext cx="1036320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5937" y="6356350"/>
            <a:ext cx="2724219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51843" y="6356349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586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593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661" y="2125981"/>
            <a:ext cx="5186823" cy="6386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5322" y="3840481"/>
            <a:ext cx="42715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761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5004177" y="2526445"/>
            <a:ext cx="16110499" cy="618023"/>
          </a:xfrm>
        </p:spPr>
        <p:txBody>
          <a:bodyPr lIns="0" tIns="0" rIns="0" bIns="0"/>
          <a:lstStyle>
            <a:lvl1pPr>
              <a:defRPr sz="4016" b="0" i="0">
                <a:solidFill>
                  <a:srgbClr val="686345"/>
                </a:solidFill>
                <a:latin typeface="Adobe Garamond Pro"/>
                <a:cs typeface="Adobe Garamon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0164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5004177" y="2526445"/>
            <a:ext cx="16110499" cy="618023"/>
          </a:xfrm>
        </p:spPr>
        <p:txBody>
          <a:bodyPr lIns="0" tIns="0" rIns="0" bIns="0"/>
          <a:lstStyle>
            <a:lvl1pPr>
              <a:defRPr sz="4016" b="0" i="0">
                <a:solidFill>
                  <a:srgbClr val="686345"/>
                </a:solidFill>
                <a:latin typeface="Adobe Garamond Pro"/>
                <a:cs typeface="Adobe Garamon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5106" y="1577341"/>
            <a:ext cx="2654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42604" y="1577341"/>
            <a:ext cx="2654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4952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5004177" y="2526445"/>
            <a:ext cx="16110499" cy="618023"/>
          </a:xfrm>
        </p:spPr>
        <p:txBody>
          <a:bodyPr lIns="0" tIns="0" rIns="0" bIns="0"/>
          <a:lstStyle>
            <a:lvl1pPr>
              <a:defRPr sz="4016" b="0" i="0">
                <a:solidFill>
                  <a:srgbClr val="686345"/>
                </a:solidFill>
                <a:latin typeface="Adobe Garamond Pro"/>
                <a:cs typeface="Adobe Garamon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1122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8815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F54C3-B569-5A8F-70CA-2A252FD54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7043E-9A3D-7CD8-3712-579738915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BFC62-6C07-F960-735E-0DBAACA1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DB701-FB8B-C2BE-07D3-F1CC84D9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EFCC9-4E2A-3488-857B-D01B42C1D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249232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03F0-A375-8A31-07D8-B4DF24614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A147-2540-DB1E-0C27-A80290777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A128A-1FAC-58C0-3950-9128118C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FBA0E-D519-3DB3-171B-E3E45836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8D0BC-DEFD-2D79-E8BC-57D65AC83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587594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CB91A-A239-39D6-E367-31AB24AD2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BE08-920A-CEC6-8792-1807CB809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8FCA7-5FB2-AC78-EABA-85CC283EA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D5E89-968C-5E41-C2C4-00A9B7D38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5A465-3D65-1B4E-036E-0C2A2F09A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311320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E6FE-F6C2-70C3-6DA5-6108B951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7858D-3083-B204-DD46-14EA971F14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1E99C-045B-5B97-80F1-FBDAF8610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605FD-6E7F-4B33-E8EB-FF3DA084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1B03B-E1F9-24BB-3E84-A712E5062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88890-FE40-6FC9-2AC6-67A9BF58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779554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C112-E878-52DB-4E37-4EE721FC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3FF9A-86B1-B841-CCFC-D9BC69179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405ED-E8EA-3FA6-896F-BC68DAC64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734E4-B23B-C14C-F406-6EE1FD2974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DF25F-A3E5-563C-3B2D-90A126222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9D9430-31DF-E2E5-225D-304F21487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0B8343-3783-0A54-0661-C7684B8C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B06489-41C1-131C-82B4-1995194B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42237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FDEF-AD97-0D1E-C3E8-EC917B0F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F108C-DF52-0C39-02D5-02365F927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4834B-2B63-F9AB-BF9F-F46BAD2E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DC72-B718-BD04-E4B9-6F124317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8737090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A73A5-8765-6615-D5EF-0C382C74B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DBBF7B-9AB8-BDFE-0D58-82A77684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768FD-6550-C177-DA8F-5E1C3C3F1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835846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39E3D-DAD6-173E-3386-4108A0072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7A9BD-E956-6875-DD2A-BC085D14A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8B0A4-E558-7EC8-9E97-0619360E5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4D538-250A-A3CC-7A5F-4B24B0BCE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D76FC-F5F1-88E9-5E66-DE6B66A4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3F585-7FB4-5A78-00D8-5CC6CBDC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0599477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74B72-478A-AC17-D5B1-C33C1F05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04620F-97CB-BA7D-059B-054338922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0DEA1-FA33-BA35-9CDB-E0D13AD40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34E31-2203-9873-6E1A-2A51E5460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73865-DB63-5843-28EA-60CCEF18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55D61-F2CC-5936-6F66-CFA20513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422987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D480B-22FF-AA20-8614-6325900A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39E1D3-E66C-74C0-705C-CDAE74FC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8B292-6338-E8F9-C576-4BA98BE47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07A9E-F284-8A5E-A22B-C059721A3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660FD-19A4-6EC1-1683-41A6D38A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853738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CDF169-E966-6FBA-E9EF-D884DF3B7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0F827-2335-A57A-2AE7-73DFEB59C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19506-7D03-D4B1-DCFA-5A8CA6044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787A2-C9DF-FD90-BFDE-C3DD5FE7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A9081-CF47-2512-914B-2C133E31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596629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FCC2-5B09-42A4-9403-BA7526C91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8945"/>
            <a:ext cx="10515600" cy="1180110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E846C-4FA5-42F7-85D3-A677ADFB7F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38399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404E7B4-8143-4A98-946C-921345A4C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50280"/>
            <a:ext cx="10515600" cy="13255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1A6B2-BF23-4BD9-820A-7540426E9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75B2F7C-8E7B-4FE3-82AC-14CA5718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16462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FCC2-5B09-42A4-9403-BA7526C91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8945"/>
            <a:ext cx="10515600" cy="1180110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E846C-4FA5-42F7-85D3-A677ADFB7F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823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FBE2-D708-4E22-8FBE-E0C36BE6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0074D-3D71-4DA2-A2B3-01452DC97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2E852-CAC9-4C95-94EE-275BA8A08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109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E065-9907-4701-8F4D-867F91C8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1DA1A-0F41-4FAF-9594-DBC204A26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57949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2F280-2E15-431C-A3AF-BA3DDD93CB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0FEF6-7827-4F0F-ACDD-A865E2E5F2F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26116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ED011-645D-4014-9B56-B2C08ED2E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2643EF-6D6D-4C55-B9F0-0D314D292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A12277F-C768-4631-A9BC-A4B738CFA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8C5666A-69E0-4FD0-9F83-FF94B337A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D4D1638-7F62-484A-984D-DEE914CC0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264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06FA2E2E-3BCB-4562-A1CA-001DA912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6D165-1EF0-451B-BCC3-373933BF0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50A9D42-3056-4F28-81E7-2462EE27BC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02A23-0C91-4092-AD9D-7E7A0980D5F7}" type="datetimeFigureOut">
              <a:rPr lang="pt-PT" smtClean="0"/>
              <a:t>03/09/26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0B4D87A-4059-4822-A157-89B93CA32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76F8359-48F7-404F-AB6B-BE3AF87C7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BFFF3-3011-4BEA-B4D5-B6863D3D826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076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55A8A3-03FD-4F15-A8E1-C53E685C8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5126"/>
            <a:ext cx="9666749" cy="6024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B5884-EA21-4CCC-A907-8BE258A25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222744"/>
            <a:ext cx="11160126" cy="4954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0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5004177" y="2526445"/>
            <a:ext cx="16110499" cy="6386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0" i="0">
                <a:solidFill>
                  <a:srgbClr val="686345"/>
                </a:solidFill>
                <a:latin typeface="Adobe Garamond Pro"/>
                <a:cs typeface="Adobe Garamon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5108" y="1577341"/>
            <a:ext cx="54919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74730" y="6377941"/>
            <a:ext cx="1952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5107" y="6377941"/>
            <a:ext cx="140349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93545" y="6377941"/>
            <a:ext cx="140349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329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42462">
        <a:defRPr>
          <a:latin typeface="+mn-lt"/>
          <a:ea typeface="+mn-ea"/>
          <a:cs typeface="+mn-cs"/>
        </a:defRPr>
      </a:lvl2pPr>
      <a:lvl3pPr marL="884924">
        <a:defRPr>
          <a:latin typeface="+mn-lt"/>
          <a:ea typeface="+mn-ea"/>
          <a:cs typeface="+mn-cs"/>
        </a:defRPr>
      </a:lvl3pPr>
      <a:lvl4pPr marL="1327387">
        <a:defRPr>
          <a:latin typeface="+mn-lt"/>
          <a:ea typeface="+mn-ea"/>
          <a:cs typeface="+mn-cs"/>
        </a:defRPr>
      </a:lvl4pPr>
      <a:lvl5pPr marL="1769849">
        <a:defRPr>
          <a:latin typeface="+mn-lt"/>
          <a:ea typeface="+mn-ea"/>
          <a:cs typeface="+mn-cs"/>
        </a:defRPr>
      </a:lvl5pPr>
      <a:lvl6pPr marL="2212311">
        <a:defRPr>
          <a:latin typeface="+mn-lt"/>
          <a:ea typeface="+mn-ea"/>
          <a:cs typeface="+mn-cs"/>
        </a:defRPr>
      </a:lvl6pPr>
      <a:lvl7pPr marL="2654773">
        <a:defRPr>
          <a:latin typeface="+mn-lt"/>
          <a:ea typeface="+mn-ea"/>
          <a:cs typeface="+mn-cs"/>
        </a:defRPr>
      </a:lvl7pPr>
      <a:lvl8pPr marL="3097235">
        <a:defRPr>
          <a:latin typeface="+mn-lt"/>
          <a:ea typeface="+mn-ea"/>
          <a:cs typeface="+mn-cs"/>
        </a:defRPr>
      </a:lvl8pPr>
      <a:lvl9pPr marL="353969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42462">
        <a:defRPr>
          <a:latin typeface="+mn-lt"/>
          <a:ea typeface="+mn-ea"/>
          <a:cs typeface="+mn-cs"/>
        </a:defRPr>
      </a:lvl2pPr>
      <a:lvl3pPr marL="884924">
        <a:defRPr>
          <a:latin typeface="+mn-lt"/>
          <a:ea typeface="+mn-ea"/>
          <a:cs typeface="+mn-cs"/>
        </a:defRPr>
      </a:lvl3pPr>
      <a:lvl4pPr marL="1327387">
        <a:defRPr>
          <a:latin typeface="+mn-lt"/>
          <a:ea typeface="+mn-ea"/>
          <a:cs typeface="+mn-cs"/>
        </a:defRPr>
      </a:lvl4pPr>
      <a:lvl5pPr marL="1769849">
        <a:defRPr>
          <a:latin typeface="+mn-lt"/>
          <a:ea typeface="+mn-ea"/>
          <a:cs typeface="+mn-cs"/>
        </a:defRPr>
      </a:lvl5pPr>
      <a:lvl6pPr marL="2212311">
        <a:defRPr>
          <a:latin typeface="+mn-lt"/>
          <a:ea typeface="+mn-ea"/>
          <a:cs typeface="+mn-cs"/>
        </a:defRPr>
      </a:lvl6pPr>
      <a:lvl7pPr marL="2654773">
        <a:defRPr>
          <a:latin typeface="+mn-lt"/>
          <a:ea typeface="+mn-ea"/>
          <a:cs typeface="+mn-cs"/>
        </a:defRPr>
      </a:lvl7pPr>
      <a:lvl8pPr marL="3097235">
        <a:defRPr>
          <a:latin typeface="+mn-lt"/>
          <a:ea typeface="+mn-ea"/>
          <a:cs typeface="+mn-cs"/>
        </a:defRPr>
      </a:lvl8pPr>
      <a:lvl9pPr marL="3539697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DC41C2-C95F-6364-7E2E-8D97C100D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76E14-0DE2-25CC-309C-8281C47B4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7ABCB-A7F4-A363-078F-8B84E9616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F1D92-EA0E-F24F-B647-3763BA117741}" type="datetimeFigureOut">
              <a:rPr lang="en-PT" smtClean="0"/>
              <a:t>9/3/26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AEAD-2FCA-7790-4B79-E4E3D34DE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FF92C-D3F1-1A63-455E-13CE11CEA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38BE4-7E53-604F-95DC-0FF7EB03218D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2274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CA28AD-40B7-48B8-85C1-2A0FFE9C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7D056-46ED-42DE-8AA7-A1C1411DF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AB4A6-4B2F-4AA3-A219-18379C3FB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0FEF6-7827-4F0F-ACDD-A865E2E5F2F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1CF4B1-6E82-4F66-A93A-C1BCA962DD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5539" y="6422206"/>
            <a:ext cx="1040922" cy="2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2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12.emf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emf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B2F9C-F605-2971-09E2-9C0815D95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A24BF7B-858B-C4C9-CB05-F42053C2F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5BAB606A-E74A-0ABA-0D69-81233AC49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865" y="2780848"/>
            <a:ext cx="3906270" cy="129630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DA53A6C-728C-C32E-B951-AEEB103B05FF}"/>
              </a:ext>
            </a:extLst>
          </p:cNvPr>
          <p:cNvSpPr txBox="1">
            <a:spLocks/>
          </p:cNvSpPr>
          <p:nvPr/>
        </p:nvSpPr>
        <p:spPr>
          <a:xfrm>
            <a:off x="-139700" y="5317080"/>
            <a:ext cx="12192000" cy="677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Medium" panose="02000604030000020004" pitchFamily="50" charset="0"/>
                <a:cs typeface="Posterama" panose="020B0504020200020000" pitchFamily="34" charset="0"/>
              </a:rPr>
              <a:t>Take </a:t>
            </a:r>
            <a:r>
              <a:rPr kumimoji="0" lang="pt-PT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Medium" panose="02000604030000020004" pitchFamily="50" charset="0"/>
                <a:cs typeface="Posterama" panose="020B0504020200020000" pitchFamily="34" charset="0"/>
              </a:rPr>
              <a:t>Root</a:t>
            </a: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Medium" panose="02000604030000020004" pitchFamily="50" charset="0"/>
                <a:cs typeface="Posterama" panose="020B0504020200020000" pitchFamily="34" charset="0"/>
              </a:rPr>
              <a:t> | </a:t>
            </a:r>
            <a:r>
              <a:rPr lang="pt-PT" sz="2400" err="1">
                <a:solidFill>
                  <a:prstClr val="white"/>
                </a:solidFill>
                <a:latin typeface="Gotham Medium" panose="02000604030000020004" pitchFamily="50" charset="0"/>
                <a:cs typeface="Posterama" panose="020B0504020200020000" pitchFamily="34" charset="0"/>
              </a:rPr>
              <a:t>September</a:t>
            </a:r>
            <a:r>
              <a:rPr lang="pt-PT" sz="2400">
                <a:solidFill>
                  <a:prstClr val="white"/>
                </a:solidFill>
                <a:latin typeface="Gotham Medium" panose="02000604030000020004" pitchFamily="50" charset="0"/>
                <a:cs typeface="Posterama" panose="020B0504020200020000" pitchFamily="34" charset="0"/>
              </a:rPr>
              <a:t> 14, 2026</a:t>
            </a:r>
          </a:p>
        </p:txBody>
      </p:sp>
    </p:spTree>
    <p:extLst>
      <p:ext uri="{BB962C8B-B14F-4D97-AF65-F5344CB8AC3E}">
        <p14:creationId xmlns:p14="http://schemas.microsoft.com/office/powerpoint/2010/main" val="81870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38C0ED8-F1C8-E64E-FB90-CBE05D19BCBA}"/>
              </a:ext>
            </a:extLst>
          </p:cNvPr>
          <p:cNvSpPr txBox="1"/>
          <p:nvPr/>
        </p:nvSpPr>
        <p:spPr>
          <a:xfrm>
            <a:off x="912142" y="4244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PT" sz="2400" b="0" i="0" u="none" strike="noStrike" kern="1200" cap="none" spc="0" normalizeH="0" baseline="0" noProof="0" err="1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The</a:t>
            </a: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 team</a:t>
            </a:r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9F1308-DD84-0DE0-BA5D-EDEFA66A2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942" y="857958"/>
            <a:ext cx="1706820" cy="24618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13A8B9C-DFF3-CF23-2F66-A390A9700F12}"/>
              </a:ext>
            </a:extLst>
          </p:cNvPr>
          <p:cNvSpPr txBox="1"/>
          <p:nvPr/>
        </p:nvSpPr>
        <p:spPr>
          <a:xfrm>
            <a:off x="3939822" y="3319780"/>
            <a:ext cx="1706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>
                <a:latin typeface="Gotham Light" pitchFamily="50" charset="0"/>
              </a:rPr>
              <a:t>Ben </a:t>
            </a:r>
            <a:r>
              <a:rPr lang="pt-PT" sz="1200" err="1">
                <a:latin typeface="Gotham Light" pitchFamily="50" charset="0"/>
              </a:rPr>
              <a:t>Carson</a:t>
            </a:r>
            <a:r>
              <a:rPr lang="pt-PT" sz="1200">
                <a:latin typeface="Gotham Light" pitchFamily="50" charset="0"/>
              </a:rPr>
              <a:t>-Brown</a:t>
            </a:r>
          </a:p>
          <a:p>
            <a:r>
              <a:rPr lang="pt-PT" sz="1200" err="1">
                <a:latin typeface="Gotham Light" pitchFamily="50" charset="0"/>
              </a:rPr>
              <a:t>President</a:t>
            </a:r>
            <a:r>
              <a:rPr lang="pt-PT" sz="1200">
                <a:latin typeface="Gotham Light" pitchFamily="50" charset="0"/>
              </a:rPr>
              <a:t> &amp; CEO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7EA7334-D5BF-A30A-2272-F9645802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601" y="857958"/>
            <a:ext cx="1706819" cy="247879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D52783-7813-C938-CCD2-DBDAA934FA9D}"/>
              </a:ext>
            </a:extLst>
          </p:cNvPr>
          <p:cNvSpPr txBox="1"/>
          <p:nvPr/>
        </p:nvSpPr>
        <p:spPr>
          <a:xfrm>
            <a:off x="6617801" y="3336754"/>
            <a:ext cx="3196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pt-PT" sz="1200">
                <a:latin typeface="Gotham Light" pitchFamily="50" charset="0"/>
              </a:rPr>
              <a:t>Rui Abecassis</a:t>
            </a:r>
          </a:p>
          <a:p>
            <a:pPr indent="0" algn="l">
              <a:lnSpc>
                <a:spcPct val="100000"/>
              </a:lnSpc>
              <a:spcAft>
                <a:spcPts val="2700"/>
              </a:spcAft>
              <a:buNone/>
            </a:pPr>
            <a:r>
              <a:rPr lang="pt-PT" sz="1200" err="1">
                <a:latin typeface="Gotham Light" pitchFamily="50" charset="0"/>
              </a:rPr>
              <a:t>Director</a:t>
            </a:r>
            <a:r>
              <a:rPr lang="pt-PT" sz="1200">
                <a:latin typeface="Gotham Light" pitchFamily="50" charset="0"/>
              </a:rPr>
              <a:t> </a:t>
            </a:r>
            <a:r>
              <a:rPr lang="pt-PT" sz="1200" err="1">
                <a:latin typeface="Gotham Light" pitchFamily="50" charset="0"/>
              </a:rPr>
              <a:t>of</a:t>
            </a:r>
            <a:r>
              <a:rPr lang="pt-PT" sz="1200">
                <a:latin typeface="Gotham Light" pitchFamily="50" charset="0"/>
              </a:rPr>
              <a:t> Business </a:t>
            </a:r>
            <a:r>
              <a:rPr lang="pt-PT" sz="1200" err="1">
                <a:latin typeface="Gotham Light" pitchFamily="50" charset="0"/>
              </a:rPr>
              <a:t>Development</a:t>
            </a:r>
            <a:r>
              <a:rPr lang="pt-PT" sz="1200">
                <a:latin typeface="Gotham Light" pitchFamily="50" charset="0"/>
              </a:rPr>
              <a:t>, </a:t>
            </a:r>
            <a:r>
              <a:rPr lang="pt-PT" sz="1200" err="1">
                <a:latin typeface="Gotham Light" pitchFamily="50" charset="0"/>
              </a:rPr>
              <a:t>Wines</a:t>
            </a:r>
            <a:r>
              <a:rPr lang="pt-PT" sz="1200">
                <a:latin typeface="Gotham Light" pitchFamily="50" charset="0"/>
              </a:rPr>
              <a:t> &amp; Olive </a:t>
            </a:r>
            <a:r>
              <a:rPr lang="pt-PT" sz="1200" err="1">
                <a:latin typeface="Gotham Light" pitchFamily="50" charset="0"/>
              </a:rPr>
              <a:t>Oil</a:t>
            </a:r>
            <a:endParaRPr lang="pt-PT" sz="1200">
              <a:latin typeface="Gotham Light" pitchFamily="50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115E050-3794-C04C-9FFA-F839EFA74B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60329" y="857958"/>
            <a:ext cx="1695678" cy="2478796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55EF50B-9A37-51BB-B247-688737BD7F82}"/>
              </a:ext>
            </a:extLst>
          </p:cNvPr>
          <p:cNvSpPr txBox="1"/>
          <p:nvPr/>
        </p:nvSpPr>
        <p:spPr>
          <a:xfrm>
            <a:off x="9540009" y="3319779"/>
            <a:ext cx="3068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latin typeface="Gotham Light" pitchFamily="50" charset="0"/>
              </a:rPr>
              <a:t>David Kemmerer</a:t>
            </a:r>
          </a:p>
          <a:p>
            <a:r>
              <a:rPr lang="en-US" sz="1200">
                <a:latin typeface="Gotham Light" pitchFamily="50" charset="0"/>
              </a:rPr>
              <a:t>Director: Key Accounts &amp; US Distribution</a:t>
            </a:r>
            <a:endParaRPr lang="pt-PT" sz="1200">
              <a:latin typeface="Gotham Light" pitchFamily="50" charset="0"/>
            </a:endParaRPr>
          </a:p>
        </p:txBody>
      </p:sp>
      <p:pic>
        <p:nvPicPr>
          <p:cNvPr id="20" name="Gráfico 19" descr="World's most admired wines - logo">
            <a:extLst>
              <a:ext uri="{FF2B5EF4-FFF2-40B4-BE49-F238E27FC236}">
                <a16:creationId xmlns:a16="http://schemas.microsoft.com/office/drawing/2014/main" id="{5BD8091D-157F-B51E-609F-60AB51F7E5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642" y="1786206"/>
            <a:ext cx="3038475" cy="723900"/>
          </a:xfrm>
          <a:prstGeom prst="rect">
            <a:avLst/>
          </a:prstGeom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3FDF867B-CF5A-C931-DB13-9C336AB248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3" t="23339" r="63104" b="66122"/>
          <a:stretch>
            <a:fillRect/>
          </a:stretch>
        </p:blipFill>
        <p:spPr>
          <a:xfrm>
            <a:off x="1148080" y="4902654"/>
            <a:ext cx="2205788" cy="573586"/>
          </a:xfrm>
          <a:prstGeom prst="rect">
            <a:avLst/>
          </a:prstGeom>
        </p:spPr>
      </p:pic>
      <p:cxnSp>
        <p:nvCxnSpPr>
          <p:cNvPr id="23" name="Straight Connector 9">
            <a:extLst>
              <a:ext uri="{FF2B5EF4-FFF2-40B4-BE49-F238E27FC236}">
                <a16:creationId xmlns:a16="http://schemas.microsoft.com/office/drawing/2014/main" id="{5BFDEE56-E6AF-2984-DC69-FA50004FF3AB}"/>
              </a:ext>
            </a:extLst>
          </p:cNvPr>
          <p:cNvCxnSpPr/>
          <p:nvPr/>
        </p:nvCxnSpPr>
        <p:spPr>
          <a:xfrm>
            <a:off x="839788" y="85634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agem 24">
            <a:extLst>
              <a:ext uri="{FF2B5EF4-FFF2-40B4-BE49-F238E27FC236}">
                <a16:creationId xmlns:a16="http://schemas.microsoft.com/office/drawing/2014/main" id="{DD3A7BD2-6D54-9969-4309-01CEC063C0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670" t="8620" r="19461" b="-906"/>
          <a:stretch>
            <a:fillRect/>
          </a:stretch>
        </p:blipFill>
        <p:spPr>
          <a:xfrm>
            <a:off x="4010942" y="3972925"/>
            <a:ext cx="1706820" cy="2461819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FCDE6F7F-4CCE-A4E3-6D35-12E7756D9F07}"/>
              </a:ext>
            </a:extLst>
          </p:cNvPr>
          <p:cNvSpPr txBox="1"/>
          <p:nvPr/>
        </p:nvSpPr>
        <p:spPr>
          <a:xfrm>
            <a:off x="3909344" y="6396335"/>
            <a:ext cx="2676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>
                <a:latin typeface="Gotham Light" pitchFamily="50" charset="0"/>
              </a:rPr>
              <a:t>Joana Santos</a:t>
            </a:r>
          </a:p>
          <a:p>
            <a:r>
              <a:rPr lang="pt-PT" sz="1200">
                <a:latin typeface="Gotham Light" pitchFamily="50" charset="0"/>
              </a:rPr>
              <a:t>Olive </a:t>
            </a:r>
            <a:r>
              <a:rPr lang="pt-PT" sz="1200" err="1">
                <a:latin typeface="Gotham Light" pitchFamily="50" charset="0"/>
              </a:rPr>
              <a:t>Oil</a:t>
            </a:r>
            <a:r>
              <a:rPr lang="pt-PT" sz="1200">
                <a:latin typeface="Gotham Light" pitchFamily="50" charset="0"/>
              </a:rPr>
              <a:t> </a:t>
            </a:r>
            <a:r>
              <a:rPr lang="pt-PT" sz="1200" err="1">
                <a:latin typeface="Gotham Light" pitchFamily="50" charset="0"/>
              </a:rPr>
              <a:t>Commercial</a:t>
            </a:r>
            <a:r>
              <a:rPr lang="pt-PT" sz="1200">
                <a:latin typeface="Gotham Light" pitchFamily="50" charset="0"/>
              </a:rPr>
              <a:t> Manager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8EBCFB1-D17E-1E86-4524-A0424E7294A8}"/>
              </a:ext>
            </a:extLst>
          </p:cNvPr>
          <p:cNvSpPr txBox="1"/>
          <p:nvPr/>
        </p:nvSpPr>
        <p:spPr>
          <a:xfrm>
            <a:off x="6617800" y="6396334"/>
            <a:ext cx="33694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>
                <a:latin typeface="Gotham Light" pitchFamily="50" charset="0"/>
              </a:rPr>
              <a:t>José Barreto</a:t>
            </a:r>
          </a:p>
          <a:p>
            <a:r>
              <a:rPr lang="pt-PT" sz="1200" err="1">
                <a:latin typeface="Gotham Light" pitchFamily="50" charset="0"/>
              </a:rPr>
              <a:t>Director</a:t>
            </a:r>
            <a:r>
              <a:rPr lang="pt-PT" sz="1200">
                <a:latin typeface="Gotham Light" pitchFamily="50" charset="0"/>
              </a:rPr>
              <a:t> </a:t>
            </a:r>
            <a:r>
              <a:rPr lang="pt-PT" sz="1200" err="1">
                <a:latin typeface="Gotham Light" pitchFamily="50" charset="0"/>
              </a:rPr>
              <a:t>of</a:t>
            </a:r>
            <a:r>
              <a:rPr lang="pt-PT" sz="1200">
                <a:latin typeface="Gotham Light" pitchFamily="50" charset="0"/>
              </a:rPr>
              <a:t> Olive </a:t>
            </a:r>
            <a:r>
              <a:rPr lang="pt-PT" sz="1200" err="1">
                <a:latin typeface="Gotham Light" pitchFamily="50" charset="0"/>
              </a:rPr>
              <a:t>Oil</a:t>
            </a:r>
            <a:r>
              <a:rPr lang="pt-PT" sz="1200">
                <a:latin typeface="Gotham Light" pitchFamily="50" charset="0"/>
              </a:rPr>
              <a:t> Sales </a:t>
            </a:r>
            <a:r>
              <a:rPr lang="pt-PT" sz="1200" err="1">
                <a:latin typeface="Gotham Light" pitchFamily="50" charset="0"/>
              </a:rPr>
              <a:t>and</a:t>
            </a:r>
            <a:r>
              <a:rPr lang="pt-PT" sz="1200">
                <a:latin typeface="Gotham Light" pitchFamily="50" charset="0"/>
              </a:rPr>
              <a:t> Marketing</a:t>
            </a:r>
          </a:p>
        </p:txBody>
      </p:sp>
      <p:pic>
        <p:nvPicPr>
          <p:cNvPr id="2" name="Imagem 1" descr="José Manuel Salvação Barreto - Wines Export Markets Director ...">
            <a:extLst>
              <a:ext uri="{FF2B5EF4-FFF2-40B4-BE49-F238E27FC236}">
                <a16:creationId xmlns:a16="http://schemas.microsoft.com/office/drawing/2014/main" id="{6DAC8F9E-DAF9-A039-EBAB-3343A865D7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8601" y="4304860"/>
            <a:ext cx="1705493" cy="170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76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19150F7-F845-5C71-7EDA-230F61630F3F}"/>
              </a:ext>
            </a:extLst>
          </p:cNvPr>
          <p:cNvSpPr txBox="1"/>
          <p:nvPr/>
        </p:nvSpPr>
        <p:spPr>
          <a:xfrm>
            <a:off x="912142" y="4244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Portugal: </a:t>
            </a:r>
            <a:r>
              <a:rPr kumimoji="0" lang="pt-PT" sz="2400" b="0" i="0" u="none" strike="noStrike" kern="1200" cap="none" spc="0" normalizeH="0" baseline="0" noProof="0" err="1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Home</a:t>
            </a: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 </a:t>
            </a:r>
            <a:r>
              <a:rPr kumimoji="0" lang="pt-PT" sz="2400" b="0" i="0" u="none" strike="noStrike" kern="1200" cap="none" spc="0" normalizeH="0" baseline="0" noProof="0" err="1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of</a:t>
            </a: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 Esporão</a:t>
            </a:r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14B301-EEFD-FC31-6F25-58A3930823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4"/>
          <a:stretch>
            <a:fillRect/>
          </a:stretch>
        </p:blipFill>
        <p:spPr>
          <a:xfrm>
            <a:off x="1" y="1117599"/>
            <a:ext cx="12192000" cy="531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9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62CBA-B0D9-29BB-E446-003C1660F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0ABC64-8E52-FF99-3164-2119731DF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70" y="-10393"/>
            <a:ext cx="12165480" cy="6868394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44EB4187-EBCC-A842-570F-8EDEE5F783A8}"/>
              </a:ext>
            </a:extLst>
          </p:cNvPr>
          <p:cNvSpPr txBox="1">
            <a:spLocks/>
          </p:cNvSpPr>
          <p:nvPr/>
        </p:nvSpPr>
        <p:spPr>
          <a:xfrm>
            <a:off x="2110083" y="2415725"/>
            <a:ext cx="1999209" cy="40459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-MEDIUM" pitchFamily="2" charset="77"/>
              </a:rPr>
              <a:t>ESTABLISHED IN 1973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E5E62559-FA74-6215-4A98-A828370ADD55}"/>
              </a:ext>
            </a:extLst>
          </p:cNvPr>
          <p:cNvSpPr txBox="1">
            <a:spLocks/>
          </p:cNvSpPr>
          <p:nvPr/>
        </p:nvSpPr>
        <p:spPr>
          <a:xfrm>
            <a:off x="1380743" y="3847918"/>
            <a:ext cx="1060705" cy="2851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105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-MEDIUM" pitchFamily="2" charset="77"/>
              </a:rPr>
              <a:t>WINE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2438AE02-32B4-94EC-10DA-D925E5BD3181}"/>
              </a:ext>
            </a:extLst>
          </p:cNvPr>
          <p:cNvSpPr txBox="1">
            <a:spLocks/>
          </p:cNvSpPr>
          <p:nvPr/>
        </p:nvSpPr>
        <p:spPr>
          <a:xfrm>
            <a:off x="2596895" y="3847918"/>
            <a:ext cx="1060705" cy="2851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105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-MEDIUM" pitchFamily="2" charset="77"/>
              </a:rPr>
              <a:t>OLIVE OIL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CC3310CE-1B2B-946C-3662-E382481C3423}"/>
              </a:ext>
            </a:extLst>
          </p:cNvPr>
          <p:cNvSpPr txBox="1">
            <a:spLocks/>
          </p:cNvSpPr>
          <p:nvPr/>
        </p:nvSpPr>
        <p:spPr>
          <a:xfrm>
            <a:off x="3840479" y="3847918"/>
            <a:ext cx="1060705" cy="2851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105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-MEDIUM" pitchFamily="2" charset="77"/>
              </a:rPr>
              <a:t>TOURISM</a:t>
            </a:r>
          </a:p>
        </p:txBody>
      </p:sp>
    </p:spTree>
    <p:extLst>
      <p:ext uri="{BB962C8B-B14F-4D97-AF65-F5344CB8AC3E}">
        <p14:creationId xmlns:p14="http://schemas.microsoft.com/office/powerpoint/2010/main" val="364251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33E50DCA-B8ED-A338-1798-AFD6AEB3EA8F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4079453" cy="4330883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625F52"/>
                </a:solidFill>
                <a:latin typeface="Gotham Bold"/>
              </a:rPr>
              <a:t>1267 –Esporão </a:t>
            </a:r>
            <a:r>
              <a:rPr lang="pt-PT" sz="2400" err="1">
                <a:solidFill>
                  <a:srgbClr val="625F52"/>
                </a:solidFill>
                <a:latin typeface="Gotham Bold"/>
              </a:rPr>
              <a:t>Estate</a:t>
            </a:r>
            <a:r>
              <a:rPr lang="pt-PT" sz="2400">
                <a:solidFill>
                  <a:srgbClr val="625F52"/>
                </a:solidFill>
                <a:latin typeface="Gotham Bold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was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established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625F52"/>
              </a:solidFill>
              <a:effectLst/>
              <a:uLnTx/>
              <a:uFillTx/>
              <a:latin typeface="Gotham Bold"/>
            </a:endParaRPr>
          </a:p>
          <a:p>
            <a:pPr defTabSz="914382">
              <a:lnSpc>
                <a:spcPts val="3200"/>
              </a:lnSpc>
              <a:defRPr/>
            </a:pPr>
            <a:endParaRPr lang="pt-PT" sz="2400">
              <a:solidFill>
                <a:srgbClr val="625F52"/>
              </a:solidFill>
              <a:latin typeface="Gotham Bold" pitchFamily="50" charset="0"/>
            </a:endParaRPr>
          </a:p>
          <a:p>
            <a:pPr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625F52"/>
                </a:solidFill>
                <a:latin typeface="Gotham Bold"/>
              </a:rPr>
              <a:t>1973 - Esporão</a:t>
            </a: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begins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the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journey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to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become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one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of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Portugal’s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leading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wine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and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olive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oil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producers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/>
              </a:rPr>
              <a:t>.</a:t>
            </a:r>
            <a:endParaRPr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41113D-F3E1-FC71-A767-4BA36DD01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B2A13E1A-E65B-E817-BF0D-30F6C927FC1F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1846252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OUR HISTORY</a:t>
            </a:r>
            <a:endParaRPr lang="pt-PT" sz="2000">
              <a:solidFill>
                <a:srgbClr val="767265"/>
              </a:solidFill>
              <a:latin typeface="GOTHAM-MEDIUM" pitchFamily="2" charset="77"/>
            </a:endParaRPr>
          </a:p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4F3D0A-278B-DD63-6390-633A91C0B95A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D996CA0-3393-B091-2D99-8194B86C2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5" r="17765"/>
          <a:stretch/>
        </p:blipFill>
        <p:spPr>
          <a:xfrm>
            <a:off x="5547629" y="0"/>
            <a:ext cx="6644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4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18EAAB-499E-2E80-FC16-01F19BCCBF99}"/>
              </a:ext>
            </a:extLst>
          </p:cNvPr>
          <p:cNvSpPr txBox="1">
            <a:spLocks/>
          </p:cNvSpPr>
          <p:nvPr/>
        </p:nvSpPr>
        <p:spPr>
          <a:xfrm>
            <a:off x="839544" y="705394"/>
            <a:ext cx="3097456" cy="3135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A REAL PLACE TO VISIT</a:t>
            </a:r>
            <a:endParaRPr lang="pt-PT" sz="2000">
              <a:solidFill>
                <a:srgbClr val="767265"/>
              </a:solidFill>
              <a:latin typeface="GOTHAM-MEDIUM" pitchFamily="2" charset="77"/>
            </a:endParaRPr>
          </a:p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231FEE-5008-ECCE-7506-8F93A1CD0D40}"/>
              </a:ext>
            </a:extLst>
          </p:cNvPr>
          <p:cNvSpPr txBox="1"/>
          <p:nvPr/>
        </p:nvSpPr>
        <p:spPr>
          <a:xfrm>
            <a:off x="788744" y="1332412"/>
            <a:ext cx="36206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1000+ </a:t>
            </a:r>
            <a:r>
              <a:rPr lang="pt-PT" sz="2400" err="1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year</a:t>
            </a:r>
            <a:r>
              <a:rPr lang="pt-PT" sz="2400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old</a:t>
            </a:r>
            <a:r>
              <a:rPr lang="pt-PT" sz="2400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olive</a:t>
            </a:r>
            <a:r>
              <a:rPr lang="pt-PT" sz="2400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rgbClr val="625F52"/>
                </a:solidFill>
                <a:latin typeface="Gotham Bold" pitchFamily="50" charset="0"/>
                <a:ea typeface="+mj-ea"/>
                <a:cs typeface="+mj-cs"/>
              </a:rPr>
              <a:t>tree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,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indigenous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to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the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Alentejo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region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,</a:t>
            </a:r>
          </a:p>
          <a:p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located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next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to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the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Medieval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Tower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and</a:t>
            </a:r>
            <a:endParaRPr lang="pt-PT" sz="2400">
              <a:solidFill>
                <a:schemeClr val="bg2">
                  <a:lumMod val="75000"/>
                </a:schemeClr>
              </a:solidFill>
              <a:latin typeface="GOTHAM-MEDIUM" pitchFamily="2" charset="77"/>
              <a:ea typeface="+mj-ea"/>
              <a:cs typeface="+mj-cs"/>
            </a:endParaRPr>
          </a:p>
          <a:p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close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to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the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Olive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Oil</a:t>
            </a:r>
            <a:r>
              <a:rPr lang="pt-PT" sz="24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 </a:t>
            </a:r>
            <a:r>
              <a:rPr lang="pt-PT" sz="2400" err="1">
                <a:solidFill>
                  <a:schemeClr val="bg2">
                    <a:lumMod val="75000"/>
                  </a:schemeClr>
                </a:solidFill>
                <a:latin typeface="GOTHAM-MEDIUM" pitchFamily="2" charset="77"/>
                <a:ea typeface="+mj-ea"/>
                <a:cs typeface="+mj-cs"/>
              </a:rPr>
              <a:t>Mill</a:t>
            </a:r>
            <a:endParaRPr lang="pt-PT" sz="2400">
              <a:solidFill>
                <a:schemeClr val="bg2">
                  <a:lumMod val="75000"/>
                </a:schemeClr>
              </a:solidFill>
              <a:latin typeface="GOTHAM-MEDIUM" pitchFamily="2" charset="77"/>
              <a:ea typeface="+mj-ea"/>
              <a:cs typeface="+mj-cs"/>
            </a:endParaRPr>
          </a:p>
        </p:txBody>
      </p: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3A899DD0-14F4-5004-C465-CCBF9E9F52A3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4A7F20D1-8E7C-0531-4FB0-1EDFECCD0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2"/>
          <a:stretch>
            <a:fillRect/>
          </a:stretch>
        </p:blipFill>
        <p:spPr>
          <a:xfrm>
            <a:off x="4785360" y="0"/>
            <a:ext cx="9076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73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C052A-281C-79C0-A679-26C8EBD23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0B315F-185B-BAEB-F4CE-63025711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7E9233EB-CF7F-D895-A54E-2E19FA0F6119}"/>
              </a:ext>
            </a:extLst>
          </p:cNvPr>
          <p:cNvSpPr txBox="1">
            <a:spLocks/>
          </p:cNvSpPr>
          <p:nvPr/>
        </p:nvSpPr>
        <p:spPr>
          <a:xfrm>
            <a:off x="750644" y="591230"/>
            <a:ext cx="2976404" cy="3418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OLIVE OIL | OUR HISTORY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B3A6FD-E5DB-F2C2-3503-E2FD55BC5EA1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4">
            <a:extLst>
              <a:ext uri="{FF2B5EF4-FFF2-40B4-BE49-F238E27FC236}">
                <a16:creationId xmlns:a16="http://schemas.microsoft.com/office/drawing/2014/main" id="{3381FE6B-39E1-9D0B-D90B-9E6AE19D4771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4079453" cy="442232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indent="0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Our olive oil journey began in 1997.</a:t>
            </a:r>
          </a:p>
          <a:p>
            <a:pPr marR="0" lvl="0" indent="0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We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set out to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craft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some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of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Portugal’s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finest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extra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virgin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olive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oils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.</a:t>
            </a:r>
          </a:p>
          <a:p>
            <a:pPr marR="0" lvl="0" indent="0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lang="pt-PT" sz="24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  <a:p>
            <a:pPr marR="0" lvl="0" indent="0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Today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, Esporão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is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the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#1 premium extra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virgin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olive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oil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brand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in Portugal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and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 </a:t>
            </a:r>
            <a:r>
              <a:rPr kumimoji="0" lang="pt-PT" sz="2400" u="none" strike="noStrike" kern="1200" cap="none" spc="0" normalizeH="0" baseline="0" noProof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Brazil</a:t>
            </a:r>
            <a:r>
              <a:rPr kumimoji="0" lang="pt-PT" sz="240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-MEDIUM" pitchFamily="2" charset="77"/>
              </a:rPr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8C6A50-E779-1EF6-77DB-73E18C150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029" y="-1927723"/>
            <a:ext cx="6193971" cy="928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7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DBFD5-B697-379D-8CE0-FB937272C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6977F1-7941-07ED-8552-6977A202D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2F9A01CE-7C38-F0B9-B357-F9EE1212E526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1714260" cy="3583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OUR HISTORY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BF2D2-C774-CB51-70EC-2D1152168093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E0C731F-6631-D0B7-92B5-5222478C0739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5067528" cy="4734379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en-US" sz="2200">
                <a:solidFill>
                  <a:srgbClr val="625F52"/>
                </a:solidFill>
                <a:latin typeface="Gotham Bold" pitchFamily="50" charset="0"/>
              </a:rPr>
              <a:t>We source distinctive Alentejo olive varieties </a:t>
            </a:r>
            <a:r>
              <a:rPr lang="en-US" sz="22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from our groves and trusted local growers.</a:t>
            </a:r>
          </a:p>
          <a:p>
            <a:pPr lvl="0" defTabSz="914382">
              <a:lnSpc>
                <a:spcPts val="3200"/>
              </a:lnSpc>
              <a:defRPr/>
            </a:pP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Harvest: 14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varieties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from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60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growers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.</a:t>
            </a:r>
          </a:p>
          <a:p>
            <a:pPr defTabSz="914382">
              <a:lnSpc>
                <a:spcPts val="3200"/>
              </a:lnSpc>
              <a:defRPr/>
            </a:pPr>
            <a:endParaRPr lang="pt-PT" sz="2200">
              <a:solidFill>
                <a:srgbClr val="AFABAB"/>
              </a:solidFill>
              <a:latin typeface="GOTHAM-MEDIUM" pitchFamily="2" charset="77"/>
            </a:endParaRPr>
          </a:p>
          <a:p>
            <a:pPr defTabSz="914382">
              <a:lnSpc>
                <a:spcPts val="3200"/>
              </a:lnSpc>
              <a:defRPr/>
            </a:pPr>
            <a:r>
              <a:rPr lang="pt-PT" sz="2200">
                <a:solidFill>
                  <a:srgbClr val="625F52"/>
                </a:solidFill>
                <a:latin typeface="Gotham Bold"/>
              </a:rPr>
              <a:t>Ana Gaspar, </a:t>
            </a:r>
            <a:r>
              <a:rPr lang="pt-PT" sz="2200" err="1">
                <a:solidFill>
                  <a:srgbClr val="625F52"/>
                </a:solidFill>
                <a:latin typeface="Gotham Bold"/>
              </a:rPr>
              <a:t>Head</a:t>
            </a:r>
            <a:r>
              <a:rPr lang="pt-PT" sz="2200">
                <a:solidFill>
                  <a:srgbClr val="625F52"/>
                </a:solidFill>
                <a:latin typeface="Gotham Bold"/>
              </a:rPr>
              <a:t> </a:t>
            </a:r>
            <a:r>
              <a:rPr lang="pt-PT" sz="2200" err="1">
                <a:solidFill>
                  <a:srgbClr val="625F52"/>
                </a:solidFill>
                <a:latin typeface="Gotham Bold"/>
              </a:rPr>
              <a:t>of</a:t>
            </a:r>
            <a:r>
              <a:rPr lang="pt-PT" sz="2200">
                <a:solidFill>
                  <a:srgbClr val="625F52"/>
                </a:solidFill>
                <a:latin typeface="Gotham Bold"/>
              </a:rPr>
              <a:t> Olive </a:t>
            </a:r>
            <a:r>
              <a:rPr lang="pt-PT" sz="2200" err="1">
                <a:solidFill>
                  <a:srgbClr val="625F52"/>
                </a:solidFill>
                <a:latin typeface="Gotham Bold"/>
              </a:rPr>
              <a:t>Oil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,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who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oversees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every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step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of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production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;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leading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a team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of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12 </a:t>
            </a:r>
            <a:r>
              <a:rPr lang="pt-PT" sz="2200" err="1">
                <a:solidFill>
                  <a:schemeClr val="bg2">
                    <a:lumMod val="75000"/>
                  </a:schemeClr>
                </a:solidFill>
                <a:latin typeface="GOTHAM-MEDIUM"/>
              </a:rPr>
              <a:t>people</a:t>
            </a:r>
            <a:r>
              <a:rPr lang="pt-PT" sz="2200">
                <a:solidFill>
                  <a:schemeClr val="bg2">
                    <a:lumMod val="75000"/>
                  </a:schemeClr>
                </a:solidFill>
                <a:latin typeface="GOTHAM-MEDIUM"/>
              </a:rPr>
              <a:t>.</a:t>
            </a:r>
            <a:endParaRPr lang="pt-PT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669BBE7-B441-CC4A-E1D5-04F10CCAC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841" y="-1"/>
            <a:ext cx="6092302" cy="68580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82FE824-0801-90E7-4267-BEB33ACCBA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439" t="84381" r="16498" b="11379"/>
          <a:stretch>
            <a:fillRect/>
          </a:stretch>
        </p:blipFill>
        <p:spPr>
          <a:xfrm>
            <a:off x="11364911" y="6266770"/>
            <a:ext cx="308429" cy="29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42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4DCD-1853-C600-9B40-A65CC4E6D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veral rows of trees&#10;&#10;AI-generated content may be incorrect.">
            <a:extLst>
              <a:ext uri="{FF2B5EF4-FFF2-40B4-BE49-F238E27FC236}">
                <a16:creationId xmlns:a16="http://schemas.microsoft.com/office/drawing/2014/main" id="{9E4BE996-4B48-F41B-CA27-508BE2D50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9" r="26161" b="19492"/>
          <a:stretch>
            <a:fillRect/>
          </a:stretch>
        </p:blipFill>
        <p:spPr>
          <a:xfrm>
            <a:off x="33157" y="1664425"/>
            <a:ext cx="9002486" cy="4188824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58442353-9DF3-7265-5DFD-1FCB16F1F8A8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253813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OUR OLIVE GROVES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8BC455-98ED-0F88-77B6-0A1A1B4D4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69" y="5939248"/>
            <a:ext cx="986952" cy="3275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921CFB-E4B6-EAD0-9B85-079E1D4C9F5E}"/>
              </a:ext>
            </a:extLst>
          </p:cNvPr>
          <p:cNvSpPr/>
          <p:nvPr/>
        </p:nvSpPr>
        <p:spPr>
          <a:xfrm>
            <a:off x="451168" y="1742804"/>
            <a:ext cx="2725783" cy="4040776"/>
          </a:xfrm>
          <a:prstGeom prst="rect">
            <a:avLst/>
          </a:pr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n-ea"/>
                <a:cs typeface="+mn-cs"/>
              </a:rPr>
              <a:t>TORRE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A69703-DE67-B1EB-EB12-F2E0CE3ACE79}"/>
              </a:ext>
            </a:extLst>
          </p:cNvPr>
          <p:cNvSpPr/>
          <p:nvPr/>
        </p:nvSpPr>
        <p:spPr>
          <a:xfrm>
            <a:off x="3316289" y="1742805"/>
            <a:ext cx="2725783" cy="4040776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n-ea"/>
                <a:cs typeface="+mn-cs"/>
              </a:rPr>
              <a:t>ARRIFES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AFCEDE-16B7-603F-22C5-AF1E09534EEB}"/>
              </a:ext>
            </a:extLst>
          </p:cNvPr>
          <p:cNvSpPr/>
          <p:nvPr/>
        </p:nvSpPr>
        <p:spPr>
          <a:xfrm>
            <a:off x="6232783" y="1742804"/>
            <a:ext cx="2656991" cy="4040776"/>
          </a:xfrm>
          <a:prstGeom prst="rect">
            <a:avLst/>
          </a:pr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n-ea"/>
                <a:cs typeface="+mn-cs"/>
              </a:rPr>
              <a:t>CORDOVIL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086153-CE33-5A96-B069-E98F68E30ABB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A white stars in a circle&#10;&#10;Description automatically generated">
            <a:extLst>
              <a:ext uri="{FF2B5EF4-FFF2-40B4-BE49-F238E27FC236}">
                <a16:creationId xmlns:a16="http://schemas.microsoft.com/office/drawing/2014/main" id="{F8FAC96F-BE07-B63A-B640-A8A86055E0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852" y="514506"/>
            <a:ext cx="666278" cy="443437"/>
          </a:xfrm>
          <a:prstGeom prst="rect">
            <a:avLst/>
          </a:prstGeom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D75D3246-D201-DC9C-2B67-AC744D001B50}"/>
              </a:ext>
            </a:extLst>
          </p:cNvPr>
          <p:cNvSpPr txBox="1">
            <a:spLocks/>
          </p:cNvSpPr>
          <p:nvPr/>
        </p:nvSpPr>
        <p:spPr>
          <a:xfrm>
            <a:off x="743992" y="1268006"/>
            <a:ext cx="7474722" cy="45193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Certified Organic Farming – 95 ha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544E589E-7E62-B562-54A9-3C549CE537DA}"/>
              </a:ext>
            </a:extLst>
          </p:cNvPr>
          <p:cNvSpPr/>
          <p:nvPr/>
        </p:nvSpPr>
        <p:spPr>
          <a:xfrm>
            <a:off x="9081363" y="1743893"/>
            <a:ext cx="2725783" cy="4040776"/>
          </a:xfrm>
          <a:prstGeom prst="rect">
            <a:avLst/>
          </a:prstGeom>
          <a:solidFill>
            <a:srgbClr val="6C6E3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n-ea"/>
                <a:cs typeface="+mn-cs"/>
              </a:rPr>
              <a:t>NEW OLIVE GROVE</a:t>
            </a:r>
          </a:p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n-ea"/>
                <a:cs typeface="+mn-cs"/>
              </a:rPr>
              <a:t>200 H</a:t>
            </a:r>
            <a:r>
              <a:rPr lang="pt-PT" sz="1600">
                <a:solidFill>
                  <a:prstClr val="white"/>
                </a:solidFill>
                <a:latin typeface="GOTHAM-MEDIUM" pitchFamily="2" charset="77"/>
              </a:rPr>
              <a:t>A</a:t>
            </a:r>
          </a:p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n-ea"/>
              <a:cs typeface="+mn-cs"/>
            </a:endParaRPr>
          </a:p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600">
                <a:solidFill>
                  <a:prstClr val="white"/>
                </a:solidFill>
                <a:latin typeface="GOTHAM-MEDIUM" pitchFamily="2" charset="77"/>
              </a:rPr>
              <a:t>INDIGENOUS VARIETIES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1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8BDBF-67FF-067A-A1B6-8B9EFEF09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471547-012C-5E62-FE00-94117D8A9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8"/>
          <a:stretch>
            <a:fillRect/>
          </a:stretch>
        </p:blipFill>
        <p:spPr>
          <a:xfrm>
            <a:off x="5529942" y="0"/>
            <a:ext cx="6662057" cy="685800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40EED373-C4A9-801B-C4DB-CA01128939BC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4202912" cy="4042043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en-US" sz="2400">
                <a:solidFill>
                  <a:srgbClr val="625F52"/>
                </a:solidFill>
                <a:latin typeface="Gotham Bold"/>
              </a:rPr>
              <a:t>Our estate mill protects quality from harvest to extraction.</a:t>
            </a:r>
            <a:r>
              <a:rPr lang="en-US" sz="2400">
                <a:solidFill>
                  <a:schemeClr val="bg2">
                    <a:lumMod val="75000"/>
                  </a:schemeClr>
                </a:solidFill>
                <a:latin typeface="GOTHAM-MEDIUM"/>
              </a:rPr>
              <a:t> Its efficient, low-waste process preserves the olives’ nutrients, aromas, and flavors.</a:t>
            </a:r>
          </a:p>
          <a:p>
            <a:pPr lvl="0" defTabSz="914382">
              <a:lnSpc>
                <a:spcPts val="3200"/>
              </a:lnSpc>
              <a:defRPr/>
            </a:pPr>
            <a:endParaRPr lang="pt-PT" sz="24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  <a:p>
            <a:pPr lvl="0" defTabSz="914382">
              <a:lnSpc>
                <a:spcPts val="3200"/>
              </a:lnSpc>
              <a:defRPr/>
            </a:pPr>
            <a:endParaRPr lang="pt-PT" sz="24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7D814-236E-D49A-BE1C-7AB1B6F29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E4301F8-61D9-1C05-BBEA-B66FDC8EE865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1652922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OUR OLIVE MILL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B8729-5B18-628A-C630-D2AD5B745D58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29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23D4FA-7C1A-D494-0A55-93C169400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2" r="25833" b="19492"/>
          <a:stretch>
            <a:fillRect/>
          </a:stretch>
        </p:blipFill>
        <p:spPr>
          <a:xfrm>
            <a:off x="1249680" y="1332411"/>
            <a:ext cx="9042400" cy="4188824"/>
          </a:xfrm>
          <a:prstGeom prst="rect">
            <a:avLst/>
          </a:prstGeom>
        </p:spPr>
      </p:pic>
      <p:pic>
        <p:nvPicPr>
          <p:cNvPr id="22" name="Picture 21" descr="A person holding a pile of brown leaves&#10;&#10;Description automatically generated">
            <a:extLst>
              <a:ext uri="{FF2B5EF4-FFF2-40B4-BE49-F238E27FC236}">
                <a16:creationId xmlns:a16="http://schemas.microsoft.com/office/drawing/2014/main" id="{9092F615-A81F-FABA-370A-BEBD62D0F9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t="1664" r="4948" b="7507"/>
          <a:stretch>
            <a:fillRect/>
          </a:stretch>
        </p:blipFill>
        <p:spPr>
          <a:xfrm>
            <a:off x="7434336" y="1406434"/>
            <a:ext cx="2715992" cy="403918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9BE16D3-E21B-F47E-5C38-A1ACA98B7569}"/>
              </a:ext>
            </a:extLst>
          </p:cNvPr>
          <p:cNvSpPr/>
          <p:nvPr/>
        </p:nvSpPr>
        <p:spPr>
          <a:xfrm>
            <a:off x="1658983" y="1412383"/>
            <a:ext cx="2725783" cy="4039184"/>
          </a:xfrm>
          <a:prstGeom prst="rect">
            <a:avLst/>
          </a:pr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pt-PT" sz="1600">
                <a:solidFill>
                  <a:prstClr val="white"/>
                </a:solidFill>
                <a:latin typeface="Gotham Bold" pitchFamily="50" charset="0"/>
              </a:rPr>
              <a:t>COLD EXTRACTION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0F520-414E-23CA-9145-7BCC8694D8DC}"/>
              </a:ext>
            </a:extLst>
          </p:cNvPr>
          <p:cNvSpPr/>
          <p:nvPr/>
        </p:nvSpPr>
        <p:spPr>
          <a:xfrm>
            <a:off x="4585064" y="1406434"/>
            <a:ext cx="2662390" cy="4039184"/>
          </a:xfrm>
          <a:prstGeom prst="rect">
            <a:avLst/>
          </a:prstGeom>
          <a:solidFill>
            <a:schemeClr val="tx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pt-PT" sz="1600">
                <a:solidFill>
                  <a:prstClr val="white"/>
                </a:solidFill>
                <a:latin typeface="Gotham Bold" pitchFamily="50" charset="0"/>
              </a:rPr>
              <a:t>OLIVE PITS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C49EF0-74FC-A21D-9C04-B75F558797B2}"/>
              </a:ext>
            </a:extLst>
          </p:cNvPr>
          <p:cNvSpPr/>
          <p:nvPr/>
        </p:nvSpPr>
        <p:spPr>
          <a:xfrm>
            <a:off x="7443907" y="1406434"/>
            <a:ext cx="2706421" cy="4039184"/>
          </a:xfrm>
          <a:prstGeom prst="rect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pt-PT" sz="1600">
                <a:solidFill>
                  <a:prstClr val="white"/>
                </a:solidFill>
                <a:latin typeface="Gotham Bold" pitchFamily="50" charset="0"/>
              </a:rPr>
              <a:t>ZERO WASTE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FB0026-49D0-F010-4845-C51E043D4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7BE9BE1D-9A29-A313-DC0A-6EE4C2DE162A}"/>
              </a:ext>
            </a:extLst>
          </p:cNvPr>
          <p:cNvSpPr txBox="1">
            <a:spLocks/>
          </p:cNvSpPr>
          <p:nvPr/>
        </p:nvSpPr>
        <p:spPr>
          <a:xfrm>
            <a:off x="750643" y="600890"/>
            <a:ext cx="4779299" cy="3222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OUR OLIVE MILL – SUSTAINABILITY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5C6B57-D5F1-6534-E59D-3A5A3D50A360}"/>
              </a:ext>
            </a:extLst>
          </p:cNvPr>
          <p:cNvSpPr/>
          <p:nvPr/>
        </p:nvSpPr>
        <p:spPr>
          <a:xfrm>
            <a:off x="7453478" y="4302034"/>
            <a:ext cx="2706421" cy="1143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en-US" sz="1200">
                <a:solidFill>
                  <a:prstClr val="white"/>
                </a:solidFill>
                <a:latin typeface="GOTHAM-MEDIUM" pitchFamily="2" charset="77"/>
              </a:rPr>
              <a:t>Olive pomace is composted and treated on-site; process water is recovered for reuse.</a:t>
            </a:r>
            <a:endParaRPr lang="pt-PT" sz="1200">
              <a:solidFill>
                <a:prstClr val="white"/>
              </a:solidFill>
              <a:latin typeface="GOTHAM-MEDIUM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D371F9-851C-9E49-9414-0A8D5944EA3C}"/>
              </a:ext>
            </a:extLst>
          </p:cNvPr>
          <p:cNvSpPr/>
          <p:nvPr/>
        </p:nvSpPr>
        <p:spPr>
          <a:xfrm>
            <a:off x="4553524" y="4241074"/>
            <a:ext cx="2706421" cy="1143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en-US" sz="1200">
                <a:solidFill>
                  <a:prstClr val="white"/>
                </a:solidFill>
                <a:latin typeface="GOTHAM-MEDIUM" pitchFamily="2" charset="77"/>
              </a:rPr>
              <a:t>Olive pits help generate electricity and heat water across the estate.</a:t>
            </a:r>
          </a:p>
          <a:p>
            <a:pPr algn="ctr" defTabSz="914382">
              <a:defRPr/>
            </a:pPr>
            <a:endParaRPr lang="en-US" sz="1200">
              <a:solidFill>
                <a:prstClr val="white"/>
              </a:solidFill>
              <a:latin typeface="GOTHAM-MEDIUM" pitchFamily="2" charset="77"/>
            </a:endParaRPr>
          </a:p>
          <a:p>
            <a:pPr algn="ctr" defTabSz="914382">
              <a:defRPr/>
            </a:pPr>
            <a:r>
              <a:rPr lang="en-US" sz="1200">
                <a:solidFill>
                  <a:prstClr val="white"/>
                </a:solidFill>
                <a:latin typeface="GOTHAM-MEDIUM" pitchFamily="2" charset="77"/>
              </a:rPr>
              <a:t>102 tons in 2024, saving 43 K liters of diesel, and generating 433.000 kW </a:t>
            </a:r>
            <a:endParaRPr lang="pt-PT" sz="1200">
              <a:solidFill>
                <a:prstClr val="white"/>
              </a:solidFill>
              <a:latin typeface="GOTHAM-MEDIUM" pitchFamily="2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7CD4CF-8D74-89CD-A2AC-7EBE9AECC57F}"/>
              </a:ext>
            </a:extLst>
          </p:cNvPr>
          <p:cNvSpPr/>
          <p:nvPr/>
        </p:nvSpPr>
        <p:spPr>
          <a:xfrm>
            <a:off x="1688404" y="4302034"/>
            <a:ext cx="2706421" cy="1143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82">
              <a:defRPr/>
            </a:pPr>
            <a:r>
              <a:rPr lang="en-US" sz="1200">
                <a:solidFill>
                  <a:prstClr val="white"/>
                </a:solidFill>
                <a:latin typeface="GOTHAM-MEDIUM" pitchFamily="2" charset="77"/>
              </a:rPr>
              <a:t>Innovative technology keeps extraction temperatures</a:t>
            </a:r>
          </a:p>
          <a:p>
            <a:pPr algn="ctr" defTabSz="914382">
              <a:defRPr/>
            </a:pPr>
            <a:r>
              <a:rPr lang="en-US" sz="1200">
                <a:solidFill>
                  <a:prstClr val="white"/>
                </a:solidFill>
                <a:latin typeface="GOTHAM-MEDIUM" pitchFamily="2" charset="77"/>
              </a:rPr>
              <a:t>below 27°C (81°F).</a:t>
            </a:r>
            <a:endParaRPr lang="pt-PT" sz="1200">
              <a:solidFill>
                <a:prstClr val="white"/>
              </a:solidFill>
              <a:latin typeface="GOTHAM-MEDIUM" pitchFamily="2" charset="77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DC45BCC-0537-AF2D-EA71-D8983764C83B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CE6898C8-0DEF-21B7-1F19-F3B7D638A1D1}"/>
              </a:ext>
            </a:extLst>
          </p:cNvPr>
          <p:cNvSpPr/>
          <p:nvPr/>
        </p:nvSpPr>
        <p:spPr>
          <a:xfrm>
            <a:off x="12404233" y="1725023"/>
            <a:ext cx="1937186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err="1"/>
              <a:t>Add</a:t>
            </a:r>
            <a:r>
              <a:rPr lang="pt-PT"/>
              <a:t> figures </a:t>
            </a:r>
            <a:r>
              <a:rPr lang="pt-PT" err="1"/>
              <a:t>if</a:t>
            </a:r>
            <a:r>
              <a:rPr lang="pt-PT"/>
              <a:t> </a:t>
            </a:r>
            <a:r>
              <a:rPr lang="pt-PT" err="1"/>
              <a:t>we</a:t>
            </a:r>
            <a:r>
              <a:rPr lang="pt-PT"/>
              <a:t> </a:t>
            </a:r>
            <a:r>
              <a:rPr lang="pt-PT" err="1"/>
              <a:t>have</a:t>
            </a:r>
            <a:r>
              <a:rPr lang="pt-PT"/>
              <a:t> </a:t>
            </a:r>
            <a:r>
              <a:rPr lang="pt-PT" err="1"/>
              <a:t>it</a:t>
            </a:r>
            <a:r>
              <a:rPr lang="pt-PT"/>
              <a:t> – use </a:t>
            </a:r>
            <a:r>
              <a:rPr lang="pt-PT" err="1"/>
              <a:t>sustainability</a:t>
            </a:r>
            <a:r>
              <a:rPr lang="pt-PT"/>
              <a:t> </a:t>
            </a:r>
            <a:r>
              <a:rPr lang="pt-PT" err="1"/>
              <a:t>report</a:t>
            </a:r>
            <a:endParaRPr lang="pt-PT"/>
          </a:p>
          <a:p>
            <a:pPr algn="ctr"/>
            <a:r>
              <a:rPr lang="pt-PT" err="1"/>
              <a:t>People</a:t>
            </a:r>
            <a:r>
              <a:rPr lang="pt-PT"/>
              <a:t> </a:t>
            </a:r>
            <a:r>
              <a:rPr lang="pt-PT" err="1"/>
              <a:t>first</a:t>
            </a:r>
            <a:r>
              <a:rPr lang="pt-PT"/>
              <a:t> </a:t>
            </a:r>
            <a:r>
              <a:rPr lang="pt-PT" err="1"/>
              <a:t>practices</a:t>
            </a:r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1CCEB4-065A-787A-BEA6-F55710BBF4A0}"/>
              </a:ext>
            </a:extLst>
          </p:cNvPr>
          <p:cNvSpPr txBox="1"/>
          <p:nvPr/>
        </p:nvSpPr>
        <p:spPr>
          <a:xfrm>
            <a:off x="4538623" y="5546294"/>
            <a:ext cx="577133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>
                <a:latin typeface="Gotham Light"/>
              </a:rPr>
              <a:t>Company-wide data*:</a:t>
            </a:r>
          </a:p>
          <a:p>
            <a:r>
              <a:rPr lang="en-US" sz="1400">
                <a:latin typeface="Gotham Light" pitchFamily="50" charset="0"/>
              </a:rPr>
              <a:t>55% of energy consumed derived from own renewable sources</a:t>
            </a:r>
          </a:p>
          <a:p>
            <a:r>
              <a:rPr lang="en-US" sz="1400">
                <a:latin typeface="Gotham Light" pitchFamily="50" charset="0"/>
              </a:rPr>
              <a:t>93% of waste recycled</a:t>
            </a:r>
          </a:p>
          <a:p>
            <a:r>
              <a:rPr lang="en-US" sz="1400">
                <a:latin typeface="Gotham Light"/>
              </a:rPr>
              <a:t>148 hectares of wild habitats restored </a:t>
            </a:r>
            <a:endParaRPr lang="pt-PT" sz="1400">
              <a:latin typeface="Gotham Ligh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192A67-5033-3A26-70C7-28601BE8F91A}"/>
              </a:ext>
            </a:extLst>
          </p:cNvPr>
          <p:cNvSpPr txBox="1"/>
          <p:nvPr/>
        </p:nvSpPr>
        <p:spPr>
          <a:xfrm>
            <a:off x="6084927" y="6573179"/>
            <a:ext cx="610235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PT" sz="1200"/>
              <a:t>*Source: Esporão 2024 Sustainability Report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2061030-759C-67FD-9ABD-1416C2188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943" y="5604769"/>
            <a:ext cx="1891823" cy="83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2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2B07C4-6EFC-46DE-C679-C4DBC296654A}"/>
              </a:ext>
            </a:extLst>
          </p:cNvPr>
          <p:cNvSpPr/>
          <p:nvPr/>
        </p:nvSpPr>
        <p:spPr>
          <a:xfrm>
            <a:off x="448056" y="1920239"/>
            <a:ext cx="1975104" cy="2117578"/>
          </a:xfrm>
          <a:prstGeom prst="rect">
            <a:avLst/>
          </a:prstGeom>
          <a:solidFill>
            <a:srgbClr val="A29E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4F70944-35DB-5852-C40C-49AEA6E53DB6}"/>
              </a:ext>
            </a:extLst>
          </p:cNvPr>
          <p:cNvSpPr txBox="1">
            <a:spLocks/>
          </p:cNvSpPr>
          <p:nvPr/>
        </p:nvSpPr>
        <p:spPr>
          <a:xfrm>
            <a:off x="743992" y="1104717"/>
            <a:ext cx="8485068" cy="61088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625F52"/>
                </a:solidFill>
                <a:latin typeface="Gotham Bold" pitchFamily="50" charset="0"/>
              </a:rPr>
              <a:t>ESPORÃO IS UNIQUE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D7A51FCF-F8F4-8EE5-571F-5392A80BFA51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27390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ESPORÃO OLIVE OILS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E16E74-BE07-83C9-5AFE-A3B8A888AFDF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AA1329E4-C850-A79C-A2A3-A7E05D4E252E}"/>
              </a:ext>
            </a:extLst>
          </p:cNvPr>
          <p:cNvSpPr txBox="1">
            <a:spLocks/>
          </p:cNvSpPr>
          <p:nvPr/>
        </p:nvSpPr>
        <p:spPr>
          <a:xfrm>
            <a:off x="759370" y="1920240"/>
            <a:ext cx="1352476" cy="21175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INDIGENOUS PORTUGUESE OLIVE VARIETIES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0C38B3-9AE2-A0A4-FF44-3DCD3D51D2C4}"/>
              </a:ext>
            </a:extLst>
          </p:cNvPr>
          <p:cNvCxnSpPr>
            <a:cxnSpLocks/>
          </p:cNvCxnSpPr>
          <p:nvPr/>
        </p:nvCxnSpPr>
        <p:spPr>
          <a:xfrm>
            <a:off x="1420230" y="4174454"/>
            <a:ext cx="0" cy="360000"/>
          </a:xfrm>
          <a:prstGeom prst="straightConnector1">
            <a:avLst/>
          </a:prstGeom>
          <a:ln>
            <a:solidFill>
              <a:srgbClr val="454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DAA99-B565-C3E7-FA41-84C4BB8BBBDB}"/>
              </a:ext>
            </a:extLst>
          </p:cNvPr>
          <p:cNvSpPr/>
          <p:nvPr/>
        </p:nvSpPr>
        <p:spPr>
          <a:xfrm>
            <a:off x="2782062" y="1920239"/>
            <a:ext cx="1975104" cy="2117578"/>
          </a:xfrm>
          <a:prstGeom prst="rect">
            <a:avLst/>
          </a:prstGeom>
          <a:solidFill>
            <a:srgbClr val="B5B1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9DD7D1-8D9C-8B96-5E44-6DE9C59B8F7F}"/>
              </a:ext>
            </a:extLst>
          </p:cNvPr>
          <p:cNvSpPr/>
          <p:nvPr/>
        </p:nvSpPr>
        <p:spPr>
          <a:xfrm>
            <a:off x="5116068" y="1920239"/>
            <a:ext cx="1975104" cy="2117578"/>
          </a:xfrm>
          <a:prstGeom prst="rect">
            <a:avLst/>
          </a:prstGeom>
          <a:solidFill>
            <a:srgbClr val="BCBE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DB9EE-72D5-33CB-C76B-40975A33E18B}"/>
              </a:ext>
            </a:extLst>
          </p:cNvPr>
          <p:cNvSpPr/>
          <p:nvPr/>
        </p:nvSpPr>
        <p:spPr>
          <a:xfrm>
            <a:off x="7450074" y="1920239"/>
            <a:ext cx="1975104" cy="2117578"/>
          </a:xfrm>
          <a:prstGeom prst="rect">
            <a:avLst/>
          </a:prstGeom>
          <a:solidFill>
            <a:srgbClr val="6C6E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4417DD-1EF3-E9F9-66F5-137B5F5AF046}"/>
              </a:ext>
            </a:extLst>
          </p:cNvPr>
          <p:cNvSpPr/>
          <p:nvPr/>
        </p:nvSpPr>
        <p:spPr>
          <a:xfrm>
            <a:off x="9784080" y="1920239"/>
            <a:ext cx="1975104" cy="2117578"/>
          </a:xfrm>
          <a:prstGeom prst="rect">
            <a:avLst/>
          </a:prstGeom>
          <a:solidFill>
            <a:srgbClr val="909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44E061EB-E306-16E4-95C1-C837996B4C9A}"/>
              </a:ext>
            </a:extLst>
          </p:cNvPr>
          <p:cNvSpPr txBox="1">
            <a:spLocks/>
          </p:cNvSpPr>
          <p:nvPr/>
        </p:nvSpPr>
        <p:spPr>
          <a:xfrm>
            <a:off x="2778034" y="2554385"/>
            <a:ext cx="1979132" cy="84928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FROM GROVE TO BOTTLE</a:t>
            </a:r>
          </a:p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AT OUR ESTATE MILL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ADF6B848-361B-2CB4-EAF7-3ACA53A84970}"/>
              </a:ext>
            </a:extLst>
          </p:cNvPr>
          <p:cNvSpPr txBox="1">
            <a:spLocks/>
          </p:cNvSpPr>
          <p:nvPr/>
        </p:nvSpPr>
        <p:spPr>
          <a:xfrm>
            <a:off x="5431954" y="2501529"/>
            <a:ext cx="1352476" cy="9549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QUALITY OVER VOLUME</a:t>
            </a: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40BCB7D3-EF3B-9187-3796-D6C489DFCD30}"/>
              </a:ext>
            </a:extLst>
          </p:cNvPr>
          <p:cNvSpPr txBox="1">
            <a:spLocks/>
          </p:cNvSpPr>
          <p:nvPr/>
        </p:nvSpPr>
        <p:spPr>
          <a:xfrm>
            <a:off x="7763674" y="2683707"/>
            <a:ext cx="1352476" cy="5906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SUSTAINABLY PRODUCED</a:t>
            </a: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40DB9F96-CEB2-3C8B-0FA8-0EA170532E61}"/>
              </a:ext>
            </a:extLst>
          </p:cNvPr>
          <p:cNvSpPr txBox="1">
            <a:spLocks/>
          </p:cNvSpPr>
          <p:nvPr/>
        </p:nvSpPr>
        <p:spPr>
          <a:xfrm>
            <a:off x="9999144" y="2320660"/>
            <a:ext cx="1537198" cy="131673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 panose="02000604030000020004" pitchFamily="50" charset="0"/>
              </a:rPr>
              <a:t>A PLACE CUSTOMERS CAN EXPERIENCE</a:t>
            </a: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FDE2A494-A489-B7B5-4533-6811CADAEC27}"/>
              </a:ext>
            </a:extLst>
          </p:cNvPr>
          <p:cNvSpPr txBox="1">
            <a:spLocks/>
          </p:cNvSpPr>
          <p:nvPr/>
        </p:nvSpPr>
        <p:spPr>
          <a:xfrm>
            <a:off x="448042" y="4679759"/>
            <a:ext cx="1975102" cy="9750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Protecting Portugal’s olive-growing heritage.</a:t>
            </a: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0D9E5296-4C90-293E-E398-A828373A77FB}"/>
              </a:ext>
            </a:extLst>
          </p:cNvPr>
          <p:cNvSpPr txBox="1">
            <a:spLocks/>
          </p:cNvSpPr>
          <p:nvPr/>
        </p:nvSpPr>
        <p:spPr>
          <a:xfrm>
            <a:off x="2705103" y="4679758"/>
            <a:ext cx="2049761" cy="207029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82">
              <a:lnSpc>
                <a:spcPct val="100000"/>
              </a:lnSpc>
              <a:defRPr/>
            </a:pPr>
            <a:r>
              <a:rPr lang="en-US" sz="1200" err="1">
                <a:solidFill>
                  <a:srgbClr val="A7A69B"/>
                </a:solidFill>
                <a:latin typeface="GOTHAM-MEDIUM"/>
              </a:rPr>
              <a:t>Esporão</a:t>
            </a:r>
            <a:r>
              <a:rPr lang="en-US" sz="1200">
                <a:solidFill>
                  <a:srgbClr val="A7A69B"/>
                </a:solidFill>
                <a:latin typeface="GOTHAM-MEDIUM"/>
              </a:rPr>
              <a:t> grows, harvests, mills, and bottles at </a:t>
            </a:r>
            <a:r>
              <a:rPr lang="en-US" sz="1200" err="1">
                <a:solidFill>
                  <a:srgbClr val="A7A69B"/>
                </a:solidFill>
                <a:latin typeface="GOTHAM-MEDIUM"/>
              </a:rPr>
              <a:t>Herdade</a:t>
            </a:r>
            <a:r>
              <a:rPr lang="en-US" sz="1200">
                <a:solidFill>
                  <a:srgbClr val="A7A69B"/>
                </a:solidFill>
                <a:latin typeface="GOTHAM-MEDIUM"/>
              </a:rPr>
              <a:t> do </a:t>
            </a:r>
            <a:r>
              <a:rPr lang="en-US" sz="1200" err="1">
                <a:solidFill>
                  <a:srgbClr val="A7A69B"/>
                </a:solidFill>
                <a:latin typeface="GOTHAM-MEDIUM"/>
              </a:rPr>
              <a:t>Esporão</a:t>
            </a:r>
            <a:r>
              <a:rPr lang="en-US" sz="1200">
                <a:solidFill>
                  <a:srgbClr val="A7A69B"/>
                </a:solidFill>
                <a:latin typeface="GOTHAM-MEDIUM"/>
              </a:rPr>
              <a:t>.</a:t>
            </a:r>
            <a:endParaRPr lang="pt-PT">
              <a:latin typeface="GOTHAM-MEDIUM"/>
            </a:endParaRPr>
          </a:p>
          <a:p>
            <a:pPr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/>
              </a:rPr>
              <a:t>Cold extraction at the estate.</a:t>
            </a:r>
            <a:endParaRPr lang="en-US">
              <a:latin typeface="GOTHAM-MEDIUM"/>
            </a:endParaRPr>
          </a:p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No commodity sourcing.</a:t>
            </a:r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ED1F91A1-15E1-91BC-FF1F-61D1BD06352A}"/>
              </a:ext>
            </a:extLst>
          </p:cNvPr>
          <p:cNvSpPr txBox="1">
            <a:spLocks/>
          </p:cNvSpPr>
          <p:nvPr/>
        </p:nvSpPr>
        <p:spPr>
          <a:xfrm>
            <a:off x="5111482" y="4679759"/>
            <a:ext cx="1975102" cy="57197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/>
              </a:rPr>
              <a:t>Deliberately limited volume.</a:t>
            </a:r>
            <a:endParaRPr lang="pt-PT"/>
          </a:p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/>
              </a:rPr>
              <a:t>Uncompromising quality.</a:t>
            </a:r>
            <a:endParaRPr lang="en-US"/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09F27B9C-D45C-FBDA-8520-218116C81AC1}"/>
              </a:ext>
            </a:extLst>
          </p:cNvPr>
          <p:cNvSpPr txBox="1">
            <a:spLocks/>
          </p:cNvSpPr>
          <p:nvPr/>
        </p:nvSpPr>
        <p:spPr>
          <a:xfrm>
            <a:off x="7452346" y="4679758"/>
            <a:ext cx="1975102" cy="21175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Zero-waste approach across production and by-products.</a:t>
            </a:r>
          </a:p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Our estate groves and vineyards are certified organic.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28" name="Title 4">
            <a:extLst>
              <a:ext uri="{FF2B5EF4-FFF2-40B4-BE49-F238E27FC236}">
                <a16:creationId xmlns:a16="http://schemas.microsoft.com/office/drawing/2014/main" id="{61639084-BE4A-462D-39C5-8FF00502955D}"/>
              </a:ext>
            </a:extLst>
          </p:cNvPr>
          <p:cNvSpPr txBox="1">
            <a:spLocks/>
          </p:cNvSpPr>
          <p:nvPr/>
        </p:nvSpPr>
        <p:spPr>
          <a:xfrm>
            <a:off x="9774922" y="4679759"/>
            <a:ext cx="1975102" cy="201942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Visit our olive groves and mill year-round.</a:t>
            </a:r>
          </a:p>
          <a:p>
            <a:pPr lvl="0" algn="ctr" defTabSz="914382">
              <a:lnSpc>
                <a:spcPct val="100000"/>
              </a:lnSpc>
              <a:defRPr/>
            </a:pPr>
            <a:endParaRPr lang="en-US" sz="1200">
              <a:solidFill>
                <a:srgbClr val="A7A69B"/>
              </a:solidFill>
              <a:latin typeface="GOTHAM-MEDIUM" pitchFamily="2" charset="77"/>
            </a:endParaRPr>
          </a:p>
          <a:p>
            <a:pPr lvl="0" algn="ctr" defTabSz="914382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Esporão brings the credibility of a recognized premium Portuguese wine producer.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2ACE30B-6744-9D7B-A2C0-9E4471EE7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DCD8A56-8B11-70A5-7AB6-7C5F749BF83D}"/>
              </a:ext>
            </a:extLst>
          </p:cNvPr>
          <p:cNvCxnSpPr>
            <a:cxnSpLocks/>
          </p:cNvCxnSpPr>
          <p:nvPr/>
        </p:nvCxnSpPr>
        <p:spPr>
          <a:xfrm>
            <a:off x="3751946" y="4174454"/>
            <a:ext cx="0" cy="360000"/>
          </a:xfrm>
          <a:prstGeom prst="straightConnector1">
            <a:avLst/>
          </a:prstGeom>
          <a:ln>
            <a:solidFill>
              <a:srgbClr val="454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AF5DE3A-7A68-7C3D-F5D6-41C5361A8EE1}"/>
              </a:ext>
            </a:extLst>
          </p:cNvPr>
          <p:cNvCxnSpPr>
            <a:cxnSpLocks/>
          </p:cNvCxnSpPr>
          <p:nvPr/>
        </p:nvCxnSpPr>
        <p:spPr>
          <a:xfrm>
            <a:off x="10747095" y="4174454"/>
            <a:ext cx="0" cy="360000"/>
          </a:xfrm>
          <a:prstGeom prst="straightConnector1">
            <a:avLst/>
          </a:prstGeom>
          <a:ln>
            <a:solidFill>
              <a:srgbClr val="454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5BB5A53-AFAB-C8DC-E61C-8110EDFCDD07}"/>
              </a:ext>
            </a:extLst>
          </p:cNvPr>
          <p:cNvCxnSpPr>
            <a:cxnSpLocks/>
          </p:cNvCxnSpPr>
          <p:nvPr/>
        </p:nvCxnSpPr>
        <p:spPr>
          <a:xfrm>
            <a:off x="8415378" y="4174454"/>
            <a:ext cx="0" cy="360000"/>
          </a:xfrm>
          <a:prstGeom prst="straightConnector1">
            <a:avLst/>
          </a:prstGeom>
          <a:ln>
            <a:solidFill>
              <a:srgbClr val="454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96BFCC0-D622-EF0F-80F1-7F06DE4603B0}"/>
              </a:ext>
            </a:extLst>
          </p:cNvPr>
          <p:cNvCxnSpPr>
            <a:cxnSpLocks/>
          </p:cNvCxnSpPr>
          <p:nvPr/>
        </p:nvCxnSpPr>
        <p:spPr>
          <a:xfrm>
            <a:off x="6083662" y="4174454"/>
            <a:ext cx="0" cy="360000"/>
          </a:xfrm>
          <a:prstGeom prst="straightConnector1">
            <a:avLst/>
          </a:prstGeom>
          <a:ln>
            <a:solidFill>
              <a:srgbClr val="454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91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  <p:bldP spid="12" grpId="0" animBg="1"/>
      <p:bldP spid="13" grpId="0" animBg="1"/>
      <p:bldP spid="14" grpId="0" animBg="1"/>
      <p:bldP spid="15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2520A-407A-CFB5-B9AE-7093796C1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0025787E-FB4A-C228-3B19-FF6DC4982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23"/>
          <a:stretch>
            <a:fillRect/>
          </a:stretch>
        </p:blipFill>
        <p:spPr>
          <a:xfrm>
            <a:off x="7141283" y="5720483"/>
            <a:ext cx="2130241" cy="1137517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A5F88CA9-F075-114C-6525-15F196D85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23"/>
          <a:stretch>
            <a:fillRect/>
          </a:stretch>
        </p:blipFill>
        <p:spPr>
          <a:xfrm>
            <a:off x="8582013" y="5720483"/>
            <a:ext cx="2130241" cy="1137517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635EDBA2-7B37-3DB5-7AA7-2840C506BF10}"/>
              </a:ext>
            </a:extLst>
          </p:cNvPr>
          <p:cNvSpPr txBox="1">
            <a:spLocks/>
          </p:cNvSpPr>
          <p:nvPr/>
        </p:nvSpPr>
        <p:spPr>
          <a:xfrm>
            <a:off x="1549401" y="1818389"/>
            <a:ext cx="3180473" cy="610882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/>
                <a:ea typeface="+mj-ea"/>
                <a:cs typeface="+mj-cs"/>
              </a:rPr>
              <a:t>THE U.S. MARKET IS READY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Gotham Bold"/>
              <a:ea typeface="+mj-ea"/>
              <a:cs typeface="+mj-cs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25956249-984C-9294-E8CF-CD81FDAC0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931" y="1171012"/>
            <a:ext cx="941413" cy="57217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EEEE27F-1436-4655-DA3F-4F7BB8E27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716" y="1171012"/>
            <a:ext cx="866028" cy="572172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A39A940F-49E1-2809-ACFB-B409BE10AACD}"/>
              </a:ext>
            </a:extLst>
          </p:cNvPr>
          <p:cNvSpPr txBox="1">
            <a:spLocks/>
          </p:cNvSpPr>
          <p:nvPr/>
        </p:nvSpPr>
        <p:spPr>
          <a:xfrm>
            <a:off x="7141283" y="1818389"/>
            <a:ext cx="3538888" cy="610882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/>
                <a:ea typeface="+mj-ea"/>
                <a:cs typeface="+mj-cs"/>
              </a:rPr>
              <a:t>AND PORTUGAL IS COMMITTED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Gotham Bold"/>
              <a:ea typeface="+mj-ea"/>
              <a:cs typeface="+mj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F226BF-975E-E2E2-5F9C-8503F06B50C6}"/>
              </a:ext>
            </a:extLst>
          </p:cNvPr>
          <p:cNvSpPr txBox="1"/>
          <p:nvPr/>
        </p:nvSpPr>
        <p:spPr>
          <a:xfrm>
            <a:off x="839789" y="2763049"/>
            <a:ext cx="4850239" cy="2761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$3.13B U.S. olive oil market —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E5F2E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projected to grow at 7.4%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CAGR through 2030.</a:t>
            </a:r>
          </a:p>
          <a:p>
            <a:pPr marL="285750" marR="0" lvl="0" indent="-285750" algn="l" defTabSz="914400" rtl="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E5F2E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97% import-dependent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; retail channel projected at 8.2% CAGR.</a:t>
            </a:r>
          </a:p>
          <a:p>
            <a:pPr marL="285750" marR="0" lvl="0" indent="-285750" algn="l" defTabSz="914400" rtl="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Portuguese EVOO remains an open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E5F2E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space on shelf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10–12 million Americans visited Portugal over the past decade and discovered its food culture. Portuguese wine has already built origin awareness in the U.S. —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E5F2E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olive oil can follow.</a:t>
            </a:r>
          </a:p>
        </p:txBody>
      </p:sp>
      <p:sp>
        <p:nvSpPr>
          <p:cNvPr id="14" name="Seta para a Direita 13">
            <a:extLst>
              <a:ext uri="{FF2B5EF4-FFF2-40B4-BE49-F238E27FC236}">
                <a16:creationId xmlns:a16="http://schemas.microsoft.com/office/drawing/2014/main" id="{1C38EF99-F6B7-C895-8709-2D4C0DE1ECE6}"/>
              </a:ext>
            </a:extLst>
          </p:cNvPr>
          <p:cNvSpPr/>
          <p:nvPr/>
        </p:nvSpPr>
        <p:spPr>
          <a:xfrm>
            <a:off x="5672799" y="1999865"/>
            <a:ext cx="846402" cy="419246"/>
          </a:xfrm>
          <a:prstGeom prst="rightArrow">
            <a:avLst/>
          </a:prstGeom>
          <a:solidFill>
            <a:srgbClr val="BCBE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30751FB2-D9C9-9209-3359-1C73D7EEC229}"/>
              </a:ext>
            </a:extLst>
          </p:cNvPr>
          <p:cNvSpPr/>
          <p:nvPr/>
        </p:nvSpPr>
        <p:spPr>
          <a:xfrm>
            <a:off x="7027259" y="2612268"/>
            <a:ext cx="3766937" cy="1198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6th-largest EVOO producer worldwide</a:t>
            </a:r>
          </a:p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3rd-largest European EVOO exporter</a:t>
            </a:r>
          </a:p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Yet Portuguese olive oil is still underrepresented on U.S. shelves.</a:t>
            </a:r>
          </a:p>
        </p:txBody>
      </p:sp>
      <p:sp>
        <p:nvSpPr>
          <p:cNvPr id="20" name="Seta para a Direita 19">
            <a:extLst>
              <a:ext uri="{FF2B5EF4-FFF2-40B4-BE49-F238E27FC236}">
                <a16:creationId xmlns:a16="http://schemas.microsoft.com/office/drawing/2014/main" id="{55028F32-4A88-A5AA-BE38-1E6D34CC2959}"/>
              </a:ext>
            </a:extLst>
          </p:cNvPr>
          <p:cNvSpPr/>
          <p:nvPr/>
        </p:nvSpPr>
        <p:spPr>
          <a:xfrm rot="5400000">
            <a:off x="8683060" y="3911186"/>
            <a:ext cx="455337" cy="419246"/>
          </a:xfrm>
          <a:prstGeom prst="rightArrow">
            <a:avLst/>
          </a:prstGeom>
          <a:solidFill>
            <a:srgbClr val="BCBE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041D620C-7907-EEF5-EAF2-08394D7D03FB}"/>
              </a:ext>
            </a:extLst>
          </p:cNvPr>
          <p:cNvSpPr/>
          <p:nvPr/>
        </p:nvSpPr>
        <p:spPr>
          <a:xfrm>
            <a:off x="6891560" y="4973107"/>
            <a:ext cx="4038334" cy="8288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Premium, estate-produced brand from Alentejo, southern Portugal</a:t>
            </a:r>
          </a:p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A7A69B"/>
                </a:solidFill>
                <a:effectLst/>
                <a:uLnTx/>
                <a:uFillTx/>
                <a:latin typeface="Gotham Medium" panose="02000604030000020004" pitchFamily="50" charset="0"/>
                <a:ea typeface="+mn-ea"/>
                <a:cs typeface="+mn-cs"/>
              </a:rPr>
              <a:t>Focused three-SKU core portfolio</a:t>
            </a: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4131E834-EA5A-1041-2A22-1CB6A67BC493}"/>
              </a:ext>
            </a:extLst>
          </p:cNvPr>
          <p:cNvSpPr txBox="1">
            <a:spLocks/>
          </p:cNvSpPr>
          <p:nvPr/>
        </p:nvSpPr>
        <p:spPr>
          <a:xfrm>
            <a:off x="6770381" y="4485310"/>
            <a:ext cx="4280693" cy="610882"/>
          </a:xfrm>
          <a:prstGeom prst="rect">
            <a:avLst/>
          </a:prstGeom>
          <a:noFill/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/>
                <a:ea typeface="+mj-ea"/>
                <a:cs typeface="+mj-cs"/>
              </a:rPr>
              <a:t>HERDADE DO ESPORÃO OLIVE OIL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Gotham Bold"/>
              <a:ea typeface="+mj-ea"/>
              <a:cs typeface="+mj-cs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1DF1017C-48C8-717F-5D84-D8B866B05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23"/>
          <a:stretch>
            <a:fillRect/>
          </a:stretch>
        </p:blipFill>
        <p:spPr>
          <a:xfrm>
            <a:off x="7699697" y="5547525"/>
            <a:ext cx="2454143" cy="1310476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75FD09A-4909-9DF5-E1A0-D01C51F3EDD7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27390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</a:rPr>
              <a:t>THE OPPORTUNITY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E5572A-9966-51C6-0ED4-281BF925C7B7}"/>
              </a:ext>
            </a:extLst>
          </p:cNvPr>
          <p:cNvCxnSpPr/>
          <p:nvPr/>
        </p:nvCxnSpPr>
        <p:spPr>
          <a:xfrm>
            <a:off x="839788" y="1029789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8">
            <a:extLst>
              <a:ext uri="{FF2B5EF4-FFF2-40B4-BE49-F238E27FC236}">
                <a16:creationId xmlns:a16="http://schemas.microsoft.com/office/drawing/2014/main" id="{5A1A5A0A-1553-C933-2DCB-DCC764C53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22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23CDE-710D-A5F7-F0C0-8C05F964A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04393E1-DEC8-29C3-3564-35EBDCE82EA4}"/>
              </a:ext>
            </a:extLst>
          </p:cNvPr>
          <p:cNvSpPr/>
          <p:nvPr/>
        </p:nvSpPr>
        <p:spPr>
          <a:xfrm>
            <a:off x="4808716" y="5372535"/>
            <a:ext cx="2520000" cy="303536"/>
          </a:xfrm>
          <a:prstGeom prst="rect">
            <a:avLst/>
          </a:prstGeom>
          <a:solidFill>
            <a:srgbClr val="B34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22E701-502F-1CD8-4A8A-9E8E6F7DDBA9}"/>
              </a:ext>
            </a:extLst>
          </p:cNvPr>
          <p:cNvSpPr/>
          <p:nvPr/>
        </p:nvSpPr>
        <p:spPr>
          <a:xfrm>
            <a:off x="1806521" y="5372535"/>
            <a:ext cx="2407920" cy="303536"/>
          </a:xfrm>
          <a:prstGeom prst="rect">
            <a:avLst/>
          </a:prstGeom>
          <a:solidFill>
            <a:srgbClr val="C0BF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228BFF3C-A190-510D-096E-3101C98BDDB2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4272145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OUR PORTFOLIO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3D04DB7-05DD-9C60-A2FE-6CAB67BE5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857" y="1224193"/>
            <a:ext cx="4571941" cy="4369164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8D09DF7A-AB13-EED3-21DB-9816B7281C16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27390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767265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ESPORÃO OLIVE OILS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17E258-540D-DCC3-FE5F-B9612DF84743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9EC163B-4FAC-0F0C-07BC-C4B1788B4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27722903-F3A1-8CA9-328D-B45ADFE47B00}"/>
              </a:ext>
            </a:extLst>
          </p:cNvPr>
          <p:cNvSpPr txBox="1">
            <a:spLocks/>
          </p:cNvSpPr>
          <p:nvPr/>
        </p:nvSpPr>
        <p:spPr>
          <a:xfrm>
            <a:off x="1797899" y="5372535"/>
            <a:ext cx="2425164" cy="30353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EVERYDAY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C0A7CF9B-ECC3-89CE-8C41-050D6644E3D7}"/>
              </a:ext>
            </a:extLst>
          </p:cNvPr>
          <p:cNvSpPr txBox="1">
            <a:spLocks/>
          </p:cNvSpPr>
          <p:nvPr/>
        </p:nvSpPr>
        <p:spPr>
          <a:xfrm>
            <a:off x="4923505" y="5257800"/>
            <a:ext cx="2502422" cy="53257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>
                <a:solidFill>
                  <a:prstClr val="white"/>
                </a:solidFill>
                <a:latin typeface="GOTHAM-MEDIUM" pitchFamily="2" charset="77"/>
              </a:rPr>
              <a:t>CERTIFIED ORGANIC 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2FBA36A4-5D61-54EC-0454-FF41D7959CB9}"/>
              </a:ext>
            </a:extLst>
          </p:cNvPr>
          <p:cNvSpPr/>
          <p:nvPr/>
        </p:nvSpPr>
        <p:spPr>
          <a:xfrm>
            <a:off x="7960505" y="5372536"/>
            <a:ext cx="2609965" cy="303535"/>
          </a:xfrm>
          <a:prstGeom prst="rect">
            <a:avLst/>
          </a:prstGeom>
          <a:solidFill>
            <a:srgbClr val="9EA3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06F21DF-E78A-90A7-951B-39449150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084" y="1211673"/>
            <a:ext cx="4587416" cy="4383951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2F45A5A2-E658-4C32-A754-7E8A6180A31D}"/>
              </a:ext>
            </a:extLst>
          </p:cNvPr>
          <p:cNvSpPr txBox="1">
            <a:spLocks/>
          </p:cNvSpPr>
          <p:nvPr/>
        </p:nvSpPr>
        <p:spPr>
          <a:xfrm>
            <a:off x="8311716" y="5381610"/>
            <a:ext cx="2087953" cy="28538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SUPER-PREMIUM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87C97C-0F6F-03AA-3C5F-4F9B669471E5}"/>
              </a:ext>
            </a:extLst>
          </p:cNvPr>
          <p:cNvSpPr txBox="1"/>
          <p:nvPr/>
        </p:nvSpPr>
        <p:spPr>
          <a:xfrm>
            <a:off x="508849" y="5886321"/>
            <a:ext cx="134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err="1">
                <a:latin typeface="Gotham"/>
              </a:rPr>
              <a:t>CASE: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99B9A37-C75A-56DB-ADC5-FF8400ADBF34}"/>
              </a:ext>
            </a:extLst>
          </p:cNvPr>
          <p:cNvSpPr txBox="1"/>
          <p:nvPr/>
        </p:nvSpPr>
        <p:spPr>
          <a:xfrm>
            <a:off x="2096080" y="5886321"/>
            <a:ext cx="176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6/500mL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E2381CD-210E-261C-C7A9-E37941F79739}"/>
              </a:ext>
            </a:extLst>
          </p:cNvPr>
          <p:cNvSpPr txBox="1"/>
          <p:nvPr/>
        </p:nvSpPr>
        <p:spPr>
          <a:xfrm>
            <a:off x="5377305" y="5886321"/>
            <a:ext cx="134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6/500mL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A1F5EAE-9CAE-02BC-0E63-7293C7B18D9B}"/>
              </a:ext>
            </a:extLst>
          </p:cNvPr>
          <p:cNvSpPr txBox="1"/>
          <p:nvPr/>
        </p:nvSpPr>
        <p:spPr>
          <a:xfrm>
            <a:off x="8682592" y="5886321"/>
            <a:ext cx="134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6/500mL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CF4F838-FF8B-4B11-5D64-852D0A532664}"/>
              </a:ext>
            </a:extLst>
          </p:cNvPr>
          <p:cNvSpPr txBox="1"/>
          <p:nvPr/>
        </p:nvSpPr>
        <p:spPr>
          <a:xfrm>
            <a:off x="517471" y="6223387"/>
            <a:ext cx="134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>
                <a:latin typeface="Gotham"/>
              </a:rPr>
              <a:t>SRP: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820528A-1B2A-FC0D-852E-5FBFA8D17F4B}"/>
              </a:ext>
            </a:extLst>
          </p:cNvPr>
          <p:cNvSpPr txBox="1"/>
          <p:nvPr/>
        </p:nvSpPr>
        <p:spPr>
          <a:xfrm>
            <a:off x="2104702" y="6223387"/>
            <a:ext cx="1764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$19.99 - $23.99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F7EB1C1-C5CC-BA5E-80E3-A4171EEFF485}"/>
              </a:ext>
            </a:extLst>
          </p:cNvPr>
          <p:cNvSpPr txBox="1"/>
          <p:nvPr/>
        </p:nvSpPr>
        <p:spPr>
          <a:xfrm>
            <a:off x="5087153" y="6223387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$21.99 - $25.99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3441D57-5138-BD7D-A45E-E62791105CDC}"/>
              </a:ext>
            </a:extLst>
          </p:cNvPr>
          <p:cNvSpPr txBox="1"/>
          <p:nvPr/>
        </p:nvSpPr>
        <p:spPr>
          <a:xfrm>
            <a:off x="8366094" y="6223387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>
                <a:latin typeface="Gotham"/>
              </a:rPr>
              <a:t>$25.50 - $29.99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55398E1-DB66-6115-0924-77D12F44E4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43" y="1216636"/>
            <a:ext cx="4571942" cy="436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86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F3C318-AB3F-9E86-5CDA-49554E59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BAFA49BA-3BBB-945C-9B4E-300CEB2A3458}"/>
              </a:ext>
            </a:extLst>
          </p:cNvPr>
          <p:cNvSpPr txBox="1">
            <a:spLocks/>
          </p:cNvSpPr>
          <p:nvPr/>
        </p:nvSpPr>
        <p:spPr>
          <a:xfrm>
            <a:off x="743992" y="1054838"/>
            <a:ext cx="4272145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45413A"/>
                </a:solidFill>
                <a:latin typeface="Gotham Bold" pitchFamily="50" charset="0"/>
              </a:rPr>
              <a:t>EXTRA VIRGIN OLIVE OIL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F8E14E8C-807C-9D94-710E-DA628BF1116A}"/>
              </a:ext>
            </a:extLst>
          </p:cNvPr>
          <p:cNvSpPr txBox="1">
            <a:spLocks/>
          </p:cNvSpPr>
          <p:nvPr/>
        </p:nvSpPr>
        <p:spPr>
          <a:xfrm>
            <a:off x="750644" y="1666420"/>
            <a:ext cx="5101516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45413A"/>
                </a:solidFill>
                <a:latin typeface="GOTHAM-MEDIUM" pitchFamily="2" charset="77"/>
              </a:rPr>
              <a:t>Smooth and approachable, with balanced fruit character from Alentejo-grown olives.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8DADF50D-437B-C6C8-B1BC-608D4A22E625}"/>
              </a:ext>
            </a:extLst>
          </p:cNvPr>
          <p:cNvSpPr txBox="1">
            <a:spLocks/>
          </p:cNvSpPr>
          <p:nvPr/>
        </p:nvSpPr>
        <p:spPr>
          <a:xfrm>
            <a:off x="74399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ct val="100000"/>
              </a:lnSpc>
              <a:defRPr/>
            </a:pPr>
            <a:r>
              <a:rPr lang="pt-PT" sz="1300">
                <a:solidFill>
                  <a:srgbClr val="45413A"/>
                </a:solidFill>
                <a:latin typeface="Gotham Bold" pitchFamily="50" charset="0"/>
              </a:rPr>
              <a:t>INTENSITY</a:t>
            </a:r>
            <a:endParaRPr kumimoji="0" lang="pt-PT" sz="13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41FF9492-7CB0-A75F-35AB-16246F3094F9}"/>
              </a:ext>
            </a:extLst>
          </p:cNvPr>
          <p:cNvSpPr txBox="1">
            <a:spLocks/>
          </p:cNvSpPr>
          <p:nvPr/>
        </p:nvSpPr>
        <p:spPr>
          <a:xfrm>
            <a:off x="278674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ct val="100000"/>
              </a:lnSpc>
              <a:defRPr/>
            </a:pPr>
            <a:r>
              <a:rPr lang="pt-PT" sz="1300">
                <a:solidFill>
                  <a:srgbClr val="45413A"/>
                </a:solidFill>
                <a:latin typeface="Gotham Bold" pitchFamily="50" charset="0"/>
              </a:rPr>
              <a:t>VARIETIES</a:t>
            </a:r>
            <a:endParaRPr kumimoji="0" lang="pt-PT" sz="13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1BE63609-BD8D-3CE0-F0C8-BA0F2A994FCB}"/>
              </a:ext>
            </a:extLst>
          </p:cNvPr>
          <p:cNvSpPr txBox="1">
            <a:spLocks/>
          </p:cNvSpPr>
          <p:nvPr/>
        </p:nvSpPr>
        <p:spPr>
          <a:xfrm>
            <a:off x="743993" y="3423481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ct val="100000"/>
              </a:lnSpc>
              <a:defRPr/>
            </a:pPr>
            <a:r>
              <a:rPr lang="pt-PT" sz="1300">
                <a:solidFill>
                  <a:srgbClr val="45413A"/>
                </a:solidFill>
                <a:latin typeface="Gotham Bold" pitchFamily="50" charset="0"/>
              </a:rPr>
              <a:t>AROMA</a:t>
            </a:r>
            <a:endParaRPr kumimoji="0" lang="pt-PT" sz="13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65F38E2C-0913-2C9A-BF06-28122E456D71}"/>
              </a:ext>
            </a:extLst>
          </p:cNvPr>
          <p:cNvSpPr txBox="1">
            <a:spLocks/>
          </p:cNvSpPr>
          <p:nvPr/>
        </p:nvSpPr>
        <p:spPr>
          <a:xfrm>
            <a:off x="743993" y="4281444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ct val="100000"/>
              </a:lnSpc>
              <a:defRPr/>
            </a:pPr>
            <a:r>
              <a:rPr lang="pt-PT" sz="1300">
                <a:solidFill>
                  <a:srgbClr val="45413A"/>
                </a:solidFill>
                <a:latin typeface="Gotham Bold" pitchFamily="50" charset="0"/>
              </a:rPr>
              <a:t>PALATE</a:t>
            </a:r>
            <a:endParaRPr kumimoji="0" lang="pt-PT" sz="13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4CA2A4F7-80B1-2BFF-023D-AEE538A37FE8}"/>
              </a:ext>
            </a:extLst>
          </p:cNvPr>
          <p:cNvSpPr txBox="1">
            <a:spLocks/>
          </p:cNvSpPr>
          <p:nvPr/>
        </p:nvSpPr>
        <p:spPr>
          <a:xfrm>
            <a:off x="743993" y="5235657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ct val="100000"/>
              </a:lnSpc>
              <a:defRPr/>
            </a:pPr>
            <a:r>
              <a:rPr lang="pt-PT" sz="1300">
                <a:solidFill>
                  <a:srgbClr val="45413A"/>
                </a:solidFill>
                <a:latin typeface="Gotham Bold" pitchFamily="50" charset="0"/>
              </a:rPr>
              <a:t>PAIRING</a:t>
            </a:r>
            <a:endParaRPr kumimoji="0" lang="pt-PT" sz="13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AA76845C-9DEB-6E6D-E26D-FDD03B0E1180}"/>
              </a:ext>
            </a:extLst>
          </p:cNvPr>
          <p:cNvSpPr txBox="1">
            <a:spLocks/>
          </p:cNvSpPr>
          <p:nvPr/>
        </p:nvSpPr>
        <p:spPr>
          <a:xfrm>
            <a:off x="750644" y="3717787"/>
            <a:ext cx="4265493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45413A"/>
                </a:solidFill>
                <a:latin typeface="GOTHAM-MEDIUM" pitchFamily="2" charset="77"/>
              </a:rPr>
              <a:t>Fresh fruit, cut grass, and olive leaf.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7E5A1893-B718-5570-148C-DE6ADC16570C}"/>
              </a:ext>
            </a:extLst>
          </p:cNvPr>
          <p:cNvSpPr txBox="1">
            <a:spLocks/>
          </p:cNvSpPr>
          <p:nvPr/>
        </p:nvSpPr>
        <p:spPr>
          <a:xfrm>
            <a:off x="2803888" y="2788638"/>
            <a:ext cx="1932704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45413A"/>
                </a:solidFill>
                <a:latin typeface="GOTHAM-MEDIUM" pitchFamily="2" charset="77"/>
              </a:rPr>
              <a:t>A regional blend selected at harvest.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4EA688EB-1B90-F5E4-4F62-BD4A8951F150}"/>
              </a:ext>
            </a:extLst>
          </p:cNvPr>
          <p:cNvSpPr txBox="1">
            <a:spLocks/>
          </p:cNvSpPr>
          <p:nvPr/>
        </p:nvSpPr>
        <p:spPr>
          <a:xfrm>
            <a:off x="750645" y="4602565"/>
            <a:ext cx="3565324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 err="1">
                <a:solidFill>
                  <a:srgbClr val="45413A"/>
                </a:solidFill>
                <a:latin typeface="GOTHAM-MEDIUM" pitchFamily="2" charset="77"/>
              </a:rPr>
              <a:t>Fresh and gently peppery, with a nutty finish.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10C3FED9-00F4-BD8A-1973-73AE1764DF9A}"/>
              </a:ext>
            </a:extLst>
          </p:cNvPr>
          <p:cNvSpPr txBox="1">
            <a:spLocks/>
          </p:cNvSpPr>
          <p:nvPr/>
        </p:nvSpPr>
        <p:spPr>
          <a:xfrm>
            <a:off x="750644" y="5573403"/>
            <a:ext cx="4735756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 err="1">
                <a:solidFill>
                  <a:srgbClr val="45413A"/>
                </a:solidFill>
                <a:latin typeface="GOTHAM-MEDIUM" pitchFamily="2" charset="77"/>
              </a:rPr>
              <a:t>A versatile everyday oil for sautéing, frying, baking, and roasting. Also excellent with cheese.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EAF81-8865-29D8-AAFF-7B6A3D457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A2776C8-AD6A-E1F7-F207-35491EE3F7D3}"/>
              </a:ext>
            </a:extLst>
          </p:cNvPr>
          <p:cNvSpPr/>
          <p:nvPr/>
        </p:nvSpPr>
        <p:spPr>
          <a:xfrm>
            <a:off x="839788" y="2788638"/>
            <a:ext cx="262133" cy="262133"/>
          </a:xfrm>
          <a:prstGeom prst="ellipse">
            <a:avLst/>
          </a:prstGeom>
          <a:solidFill>
            <a:srgbClr val="45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D7D8878-F99B-F7DE-62FE-73D0AF2DE79B}"/>
              </a:ext>
            </a:extLst>
          </p:cNvPr>
          <p:cNvSpPr/>
          <p:nvPr/>
        </p:nvSpPr>
        <p:spPr>
          <a:xfrm>
            <a:off x="2052503" y="2788638"/>
            <a:ext cx="262133" cy="262133"/>
          </a:xfrm>
          <a:prstGeom prst="ellipse">
            <a:avLst/>
          </a:prstGeom>
          <a:noFill/>
          <a:ln w="12700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947A8DC-0D66-5866-796A-4A34B5FB2AA6}"/>
              </a:ext>
            </a:extLst>
          </p:cNvPr>
          <p:cNvSpPr/>
          <p:nvPr/>
        </p:nvSpPr>
        <p:spPr>
          <a:xfrm>
            <a:off x="1749325" y="2788638"/>
            <a:ext cx="262133" cy="262133"/>
          </a:xfrm>
          <a:prstGeom prst="ellipse">
            <a:avLst/>
          </a:prstGeom>
          <a:noFill/>
          <a:ln w="12700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D051AA0-9AD8-AFD8-214A-0D7E139C23C0}"/>
              </a:ext>
            </a:extLst>
          </p:cNvPr>
          <p:cNvSpPr/>
          <p:nvPr/>
        </p:nvSpPr>
        <p:spPr>
          <a:xfrm>
            <a:off x="1446146" y="2788638"/>
            <a:ext cx="262133" cy="262133"/>
          </a:xfrm>
          <a:prstGeom prst="ellipse">
            <a:avLst/>
          </a:prstGeom>
          <a:noFill/>
          <a:ln w="12700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281994D-D1B5-138B-49D1-0718E8A9F76F}"/>
              </a:ext>
            </a:extLst>
          </p:cNvPr>
          <p:cNvSpPr/>
          <p:nvPr/>
        </p:nvSpPr>
        <p:spPr>
          <a:xfrm>
            <a:off x="1142967" y="2788638"/>
            <a:ext cx="262133" cy="262133"/>
          </a:xfrm>
          <a:prstGeom prst="ellipse">
            <a:avLst/>
          </a:prstGeom>
          <a:solidFill>
            <a:srgbClr val="45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97763E98-0EBA-1EEE-B926-DB1B918888D8}"/>
              </a:ext>
            </a:extLst>
          </p:cNvPr>
          <p:cNvSpPr txBox="1">
            <a:spLocks/>
          </p:cNvSpPr>
          <p:nvPr/>
        </p:nvSpPr>
        <p:spPr>
          <a:xfrm>
            <a:off x="8101782" y="5868640"/>
            <a:ext cx="1681316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200" err="1">
                <a:solidFill>
                  <a:srgbClr val="45413A"/>
                </a:solidFill>
                <a:latin typeface="GOTHAM-MEDIUM" pitchFamily="2" charset="77"/>
              </a:rPr>
              <a:t>Sizes</a:t>
            </a:r>
            <a:r>
              <a:rPr lang="pt-PT" sz="1200">
                <a:solidFill>
                  <a:srgbClr val="45413A"/>
                </a:solidFill>
                <a:latin typeface="GOTHAM-MEDIUM" pitchFamily="2" charset="77"/>
              </a:rPr>
              <a:t>: 500 </a:t>
            </a:r>
            <a:r>
              <a:rPr lang="pt-PT" sz="1200" err="1">
                <a:solidFill>
                  <a:srgbClr val="45413A"/>
                </a:solidFill>
                <a:latin typeface="GOTHAM-MEDIUM" pitchFamily="2" charset="77"/>
              </a:rPr>
              <a:t>mL</a:t>
            </a:r>
            <a:endParaRPr lang="pt-PT" sz="1200">
              <a:solidFill>
                <a:srgbClr val="45413A"/>
              </a:solidFill>
              <a:latin typeface="GOTHAM-MEDIUM" pitchFamily="2" charset="77"/>
            </a:endParaRPr>
          </a:p>
        </p:txBody>
      </p:sp>
      <p:pic>
        <p:nvPicPr>
          <p:cNvPr id="21" name="Picture 7" descr="Logo&#10;&#10;Description automatically generated">
            <a:extLst>
              <a:ext uri="{FF2B5EF4-FFF2-40B4-BE49-F238E27FC236}">
                <a16:creationId xmlns:a16="http://schemas.microsoft.com/office/drawing/2014/main" id="{0059B9CB-D00E-0DFD-6FE5-5A3809EA7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845" y="1870071"/>
            <a:ext cx="533298" cy="66386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44EEE6DE-C40D-DE96-93D6-E92E12703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79448" y="1063747"/>
            <a:ext cx="774092" cy="6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11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9E044-F452-CFCA-AE2E-526C5CAA9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55485428-8298-35EE-D591-FBD469682F95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705788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EXTRA VIRGIN OLIVE OIL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D0299D-438A-6099-DF39-8480B0E7A501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>
            <a:extLst>
              <a:ext uri="{FF2B5EF4-FFF2-40B4-BE49-F238E27FC236}">
                <a16:creationId xmlns:a16="http://schemas.microsoft.com/office/drawing/2014/main" id="{0D075338-DC5F-C420-F2EF-D169FFB43B5F}"/>
              </a:ext>
            </a:extLst>
          </p:cNvPr>
          <p:cNvSpPr txBox="1">
            <a:spLocks/>
          </p:cNvSpPr>
          <p:nvPr/>
        </p:nvSpPr>
        <p:spPr>
          <a:xfrm>
            <a:off x="743992" y="1054838"/>
            <a:ext cx="4272145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ORGANIC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9A0556-83F3-4468-09FF-C84E285099E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498B3A5C-85F0-9BCA-B415-797222452177}"/>
              </a:ext>
            </a:extLst>
          </p:cNvPr>
          <p:cNvSpPr txBox="1">
            <a:spLocks/>
          </p:cNvSpPr>
          <p:nvPr/>
        </p:nvSpPr>
        <p:spPr>
          <a:xfrm>
            <a:off x="750644" y="1666420"/>
            <a:ext cx="5101516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Complex yet balanced, with the bitterness and peppery finish of certified-organic Alentejo olives.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E4B9EC9-31A4-F6F7-B1B5-66610F4F98E7}"/>
              </a:ext>
            </a:extLst>
          </p:cNvPr>
          <p:cNvSpPr txBox="1">
            <a:spLocks/>
          </p:cNvSpPr>
          <p:nvPr/>
        </p:nvSpPr>
        <p:spPr>
          <a:xfrm>
            <a:off x="74399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INTENSITY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13A1CF73-AB05-C938-59E6-ACE91ECCED39}"/>
              </a:ext>
            </a:extLst>
          </p:cNvPr>
          <p:cNvSpPr txBox="1">
            <a:spLocks/>
          </p:cNvSpPr>
          <p:nvPr/>
        </p:nvSpPr>
        <p:spPr>
          <a:xfrm>
            <a:off x="278674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VARIETIES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94092A9B-DADF-3B8C-CCA3-528FAB4F68BB}"/>
              </a:ext>
            </a:extLst>
          </p:cNvPr>
          <p:cNvSpPr txBox="1">
            <a:spLocks/>
          </p:cNvSpPr>
          <p:nvPr/>
        </p:nvSpPr>
        <p:spPr>
          <a:xfrm>
            <a:off x="743993" y="3423481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AROMA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295608E1-E897-74D2-63CA-AE5DC7CDF57C}"/>
              </a:ext>
            </a:extLst>
          </p:cNvPr>
          <p:cNvSpPr txBox="1">
            <a:spLocks/>
          </p:cNvSpPr>
          <p:nvPr/>
        </p:nvSpPr>
        <p:spPr>
          <a:xfrm>
            <a:off x="743993" y="4329569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PALATE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A418FCB9-1799-0D67-9755-98E42A84D75F}"/>
              </a:ext>
            </a:extLst>
          </p:cNvPr>
          <p:cNvSpPr txBox="1">
            <a:spLocks/>
          </p:cNvSpPr>
          <p:nvPr/>
        </p:nvSpPr>
        <p:spPr>
          <a:xfrm>
            <a:off x="743993" y="5315618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PAIRING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520D0B65-0B23-5687-8045-F0162DEE49DC}"/>
              </a:ext>
            </a:extLst>
          </p:cNvPr>
          <p:cNvSpPr txBox="1">
            <a:spLocks/>
          </p:cNvSpPr>
          <p:nvPr/>
        </p:nvSpPr>
        <p:spPr>
          <a:xfrm>
            <a:off x="750644" y="3777853"/>
            <a:ext cx="4265493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Cut grass, green and ripe tomato, banana peel, white flowers, and almond.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230F259A-2A45-E91A-A557-C51F4C02F71E}"/>
              </a:ext>
            </a:extLst>
          </p:cNvPr>
          <p:cNvSpPr txBox="1">
            <a:spLocks/>
          </p:cNvSpPr>
          <p:nvPr/>
        </p:nvSpPr>
        <p:spPr>
          <a:xfrm>
            <a:off x="2803888" y="2788638"/>
            <a:ext cx="1923560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Arbequina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, Blanqueta, </a:t>
            </a: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Cobrançosa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, Galega </a:t>
            </a: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and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 </a:t>
            </a: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Picual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.</a:t>
            </a: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D36D5FD6-3AEF-9CB0-05CA-71120FF97021}"/>
              </a:ext>
            </a:extLst>
          </p:cNvPr>
          <p:cNvSpPr txBox="1">
            <a:spLocks/>
          </p:cNvSpPr>
          <p:nvPr/>
        </p:nvSpPr>
        <p:spPr>
          <a:xfrm>
            <a:off x="750644" y="4650690"/>
            <a:ext cx="4265493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Elegant and layered, with balanced bitterness and peppery intensity.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2C30063B-FBC7-803A-11E0-530C036AF69E}"/>
              </a:ext>
            </a:extLst>
          </p:cNvPr>
          <p:cNvSpPr txBox="1">
            <a:spLocks/>
          </p:cNvSpPr>
          <p:nvPr/>
        </p:nvSpPr>
        <p:spPr>
          <a:xfrm>
            <a:off x="750644" y="5653364"/>
            <a:ext cx="4265493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Ideal as a finishing oil for salads, risotto, pasta, and plated dishes.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96F1ED9-6FBF-0FFF-718C-D0BA590E17CF}"/>
              </a:ext>
            </a:extLst>
          </p:cNvPr>
          <p:cNvSpPr/>
          <p:nvPr/>
        </p:nvSpPr>
        <p:spPr>
          <a:xfrm>
            <a:off x="839788" y="2788638"/>
            <a:ext cx="262133" cy="262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47A7497-BB04-3DA4-884D-A7666ED12786}"/>
              </a:ext>
            </a:extLst>
          </p:cNvPr>
          <p:cNvSpPr/>
          <p:nvPr/>
        </p:nvSpPr>
        <p:spPr>
          <a:xfrm>
            <a:off x="2052503" y="2788638"/>
            <a:ext cx="262133" cy="26213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1CA93E6-FD7A-DFDD-3AB9-53B56BFFA92A}"/>
              </a:ext>
            </a:extLst>
          </p:cNvPr>
          <p:cNvSpPr/>
          <p:nvPr/>
        </p:nvSpPr>
        <p:spPr>
          <a:xfrm>
            <a:off x="1749325" y="2788638"/>
            <a:ext cx="262133" cy="26213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86CD4A9-0A9E-9792-ADA9-6F693C30C488}"/>
              </a:ext>
            </a:extLst>
          </p:cNvPr>
          <p:cNvSpPr/>
          <p:nvPr/>
        </p:nvSpPr>
        <p:spPr>
          <a:xfrm>
            <a:off x="1446146" y="2788638"/>
            <a:ext cx="262133" cy="262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900DC9B-42FF-1E10-CD55-9EE0A665B05B}"/>
              </a:ext>
            </a:extLst>
          </p:cNvPr>
          <p:cNvSpPr/>
          <p:nvPr/>
        </p:nvSpPr>
        <p:spPr>
          <a:xfrm>
            <a:off x="1142967" y="2788638"/>
            <a:ext cx="262133" cy="262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A156C709-7664-5353-E9A6-143950314026}"/>
              </a:ext>
            </a:extLst>
          </p:cNvPr>
          <p:cNvSpPr txBox="1">
            <a:spLocks/>
          </p:cNvSpPr>
          <p:nvPr/>
        </p:nvSpPr>
        <p:spPr>
          <a:xfrm>
            <a:off x="5258494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AWARDS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3169F909-E09D-0277-46D0-30316D10CD49}"/>
              </a:ext>
            </a:extLst>
          </p:cNvPr>
          <p:cNvSpPr txBox="1">
            <a:spLocks/>
          </p:cNvSpPr>
          <p:nvPr/>
        </p:nvSpPr>
        <p:spPr>
          <a:xfrm>
            <a:off x="5258494" y="2788638"/>
            <a:ext cx="2127604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 pitchFamily="2" charset="77"/>
                <a:ea typeface="+mj-ea"/>
                <a:cs typeface="+mj-cs"/>
              </a:rPr>
              <a:t>NYIOOC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60000"/>
                    <a:lumOff val="40000"/>
                  </a:srgbClr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Gold 2025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>
              <a:solidFill>
                <a:srgbClr val="F79646">
                  <a:lumMod val="60000"/>
                  <a:lumOff val="40000"/>
                </a:srgbClr>
              </a:solidFill>
              <a:latin typeface="GOTHAM-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>
              <a:solidFill>
                <a:srgbClr val="F79646">
                  <a:lumMod val="60000"/>
                  <a:lumOff val="40000"/>
                </a:srgbClr>
              </a:solidFill>
              <a:latin typeface="GOTHAM-MEDIUM" pitchFamily="2" charset="77"/>
            </a:endParaRPr>
          </a:p>
          <a:p>
            <a:pPr lvl="0">
              <a:lnSpc>
                <a:spcPts val="1200"/>
              </a:lnSpc>
              <a:defRPr/>
            </a:pPr>
            <a:r>
              <a:rPr lang="en-GB" sz="1000" b="1">
                <a:solidFill>
                  <a:prstClr val="white"/>
                </a:solidFill>
                <a:latin typeface="Gotham" pitchFamily="2" charset="77"/>
              </a:rPr>
              <a:t>Olio Nuovo Days</a:t>
            </a:r>
          </a:p>
          <a:p>
            <a:pPr lvl="0">
              <a:lnSpc>
                <a:spcPts val="1200"/>
              </a:lnSpc>
              <a:defRPr/>
            </a:pPr>
            <a:r>
              <a:rPr lang="en-GB" sz="1000">
                <a:solidFill>
                  <a:srgbClr val="F79646">
                    <a:lumMod val="60000"/>
                    <a:lumOff val="40000"/>
                  </a:srgbClr>
                </a:solidFill>
                <a:latin typeface="GOTHAM-MEDIUM" pitchFamily="2" charset="77"/>
              </a:rPr>
              <a:t>Silver 2024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>
              <a:solidFill>
                <a:srgbClr val="F79646">
                  <a:lumMod val="60000"/>
                  <a:lumOff val="40000"/>
                </a:srgbClr>
              </a:solidFill>
              <a:latin typeface="GOTHAM-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79646">
                  <a:lumMod val="60000"/>
                  <a:lumOff val="40000"/>
                </a:srgbClr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C6D963D-98B3-FA42-BD66-35A16EEF4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9997" y="1018903"/>
            <a:ext cx="1867161" cy="4934639"/>
          </a:xfrm>
          <a:prstGeom prst="rect">
            <a:avLst/>
          </a:prstGeom>
        </p:spPr>
      </p:pic>
      <p:sp>
        <p:nvSpPr>
          <p:cNvPr id="12" name="Title 4">
            <a:extLst>
              <a:ext uri="{FF2B5EF4-FFF2-40B4-BE49-F238E27FC236}">
                <a16:creationId xmlns:a16="http://schemas.microsoft.com/office/drawing/2014/main" id="{1DC0C927-5FA3-F831-71E6-A0A9CC95B583}"/>
              </a:ext>
            </a:extLst>
          </p:cNvPr>
          <p:cNvSpPr txBox="1">
            <a:spLocks/>
          </p:cNvSpPr>
          <p:nvPr/>
        </p:nvSpPr>
        <p:spPr>
          <a:xfrm>
            <a:off x="7445827" y="5912416"/>
            <a:ext cx="2968641" cy="40730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200" err="1">
                <a:solidFill>
                  <a:schemeClr val="bg1"/>
                </a:solidFill>
                <a:latin typeface="GOTHAM-MEDIUM" pitchFamily="2" charset="77"/>
              </a:rPr>
              <a:t>Sizes: 500 mL</a:t>
            </a:r>
          </a:p>
        </p:txBody>
      </p:sp>
      <p:pic>
        <p:nvPicPr>
          <p:cNvPr id="13" name="Picture 7" descr="Logo&#10;&#10;Description automatically generated">
            <a:extLst>
              <a:ext uri="{FF2B5EF4-FFF2-40B4-BE49-F238E27FC236}">
                <a16:creationId xmlns:a16="http://schemas.microsoft.com/office/drawing/2014/main" id="{A5BEB682-DD6A-366E-736B-117C902197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845" y="1870071"/>
            <a:ext cx="533298" cy="66386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9CA8A3E-EBA9-1547-42FB-5A8EE398F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779448" y="1063747"/>
            <a:ext cx="774092" cy="617181"/>
          </a:xfrm>
          <a:prstGeom prst="rect">
            <a:avLst/>
          </a:prstGeom>
        </p:spPr>
      </p:pic>
      <p:pic>
        <p:nvPicPr>
          <p:cNvPr id="15" name="Imagem 14" descr="The organic logo - Agriculture and rural development ...">
            <a:extLst>
              <a:ext uri="{FF2B5EF4-FFF2-40B4-BE49-F238E27FC236}">
                <a16:creationId xmlns:a16="http://schemas.microsoft.com/office/drawing/2014/main" id="{5F61B45C-CB35-C4C7-31E6-5098A26A4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2396" y="2815678"/>
            <a:ext cx="628197" cy="419187"/>
          </a:xfrm>
          <a:prstGeom prst="rect">
            <a:avLst/>
          </a:prstGeom>
        </p:spPr>
      </p:pic>
      <p:sp>
        <p:nvSpPr>
          <p:cNvPr id="30" name="Title 4">
            <a:extLst>
              <a:ext uri="{FF2B5EF4-FFF2-40B4-BE49-F238E27FC236}">
                <a16:creationId xmlns:a16="http://schemas.microsoft.com/office/drawing/2014/main" id="{E1937ED2-4979-CE74-7D7E-93D818C78C24}"/>
              </a:ext>
            </a:extLst>
          </p:cNvPr>
          <p:cNvSpPr txBox="1">
            <a:spLocks/>
          </p:cNvSpPr>
          <p:nvPr/>
        </p:nvSpPr>
        <p:spPr>
          <a:xfrm>
            <a:off x="10604862" y="3288540"/>
            <a:ext cx="1123264" cy="31050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CERTIFIED ORGANIC</a:t>
            </a:r>
            <a:endParaRPr kumimoji="0" lang="pt-PT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5996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0877F-B199-4497-09A0-551B9CB13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94113E23-CD03-D7E6-58EB-99601FD250C9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3217852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EXTRA VIRGIN OLIVE OIL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8A4A00-9B24-7908-449C-9C2015366AB5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>
            <a:extLst>
              <a:ext uri="{FF2B5EF4-FFF2-40B4-BE49-F238E27FC236}">
                <a16:creationId xmlns:a16="http://schemas.microsoft.com/office/drawing/2014/main" id="{EC07CD09-9A59-B092-CFF3-C08A55BF5575}"/>
              </a:ext>
            </a:extLst>
          </p:cNvPr>
          <p:cNvSpPr txBox="1">
            <a:spLocks/>
          </p:cNvSpPr>
          <p:nvPr/>
        </p:nvSpPr>
        <p:spPr>
          <a:xfrm>
            <a:off x="743992" y="1054838"/>
            <a:ext cx="4272145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SELECÇÃO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7BF6A2-8727-45AB-4B60-82F299144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8520223A-3CCC-D6C0-F61C-AC3061F8D56D}"/>
              </a:ext>
            </a:extLst>
          </p:cNvPr>
          <p:cNvSpPr txBox="1">
            <a:spLocks/>
          </p:cNvSpPr>
          <p:nvPr/>
        </p:nvSpPr>
        <p:spPr>
          <a:xfrm>
            <a:off x="750644" y="1666420"/>
            <a:ext cx="6182862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Elegant and distinctive, this selection blends herbal and floral notes for discerning olive oil buyers.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AD296F92-31B3-820A-E10A-8EE6BF483EB5}"/>
              </a:ext>
            </a:extLst>
          </p:cNvPr>
          <p:cNvSpPr txBox="1">
            <a:spLocks/>
          </p:cNvSpPr>
          <p:nvPr/>
        </p:nvSpPr>
        <p:spPr>
          <a:xfrm>
            <a:off x="74399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INTENSITY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937EA139-8400-ABD5-E054-EDBAA71383C1}"/>
              </a:ext>
            </a:extLst>
          </p:cNvPr>
          <p:cNvSpPr txBox="1">
            <a:spLocks/>
          </p:cNvSpPr>
          <p:nvPr/>
        </p:nvSpPr>
        <p:spPr>
          <a:xfrm>
            <a:off x="2786743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VARIETIES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E6EB892C-A215-710C-8209-5A4C554226A9}"/>
              </a:ext>
            </a:extLst>
          </p:cNvPr>
          <p:cNvSpPr txBox="1">
            <a:spLocks/>
          </p:cNvSpPr>
          <p:nvPr/>
        </p:nvSpPr>
        <p:spPr>
          <a:xfrm>
            <a:off x="743993" y="3423481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AROMA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7CD8C0AF-A08A-4FA6-91C8-DB27D978FCB8}"/>
              </a:ext>
            </a:extLst>
          </p:cNvPr>
          <p:cNvSpPr txBox="1">
            <a:spLocks/>
          </p:cNvSpPr>
          <p:nvPr/>
        </p:nvSpPr>
        <p:spPr>
          <a:xfrm>
            <a:off x="743993" y="4329569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PALATE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E1A104A3-6E9B-70B3-F07C-79118ED76F7C}"/>
              </a:ext>
            </a:extLst>
          </p:cNvPr>
          <p:cNvSpPr txBox="1">
            <a:spLocks/>
          </p:cNvSpPr>
          <p:nvPr/>
        </p:nvSpPr>
        <p:spPr>
          <a:xfrm>
            <a:off x="743993" y="5235657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PAIRING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37B13BCC-03D0-6986-F407-E3D1CC060509}"/>
              </a:ext>
            </a:extLst>
          </p:cNvPr>
          <p:cNvSpPr txBox="1">
            <a:spLocks/>
          </p:cNvSpPr>
          <p:nvPr/>
        </p:nvSpPr>
        <p:spPr>
          <a:xfrm>
            <a:off x="750644" y="3777853"/>
            <a:ext cx="4265493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Cabbage leaf, tomato vine, green and ripe tomato, banana peel, and white flowers.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6493B01C-C927-9D8D-A111-856990A088A1}"/>
              </a:ext>
            </a:extLst>
          </p:cNvPr>
          <p:cNvSpPr txBox="1">
            <a:spLocks/>
          </p:cNvSpPr>
          <p:nvPr/>
        </p:nvSpPr>
        <p:spPr>
          <a:xfrm>
            <a:off x="750644" y="4650690"/>
            <a:ext cx="4265493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Elegant, balanced, and complex, with a smooth entry and green walnut on the finish.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E1259FC7-1AB1-4101-F88D-D02BEBBA7955}"/>
              </a:ext>
            </a:extLst>
          </p:cNvPr>
          <p:cNvSpPr txBox="1">
            <a:spLocks/>
          </p:cNvSpPr>
          <p:nvPr/>
        </p:nvSpPr>
        <p:spPr>
          <a:xfrm>
            <a:off x="750644" y="5573403"/>
            <a:ext cx="4265493" cy="7354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Ideal for vegetables, asparagus, grilled meats, finishing dishes, or dipping bread.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F01CC19-8BF2-AA3C-BB64-67A93A7042A5}"/>
              </a:ext>
            </a:extLst>
          </p:cNvPr>
          <p:cNvSpPr/>
          <p:nvPr/>
        </p:nvSpPr>
        <p:spPr>
          <a:xfrm>
            <a:off x="839788" y="2788638"/>
            <a:ext cx="262133" cy="262133"/>
          </a:xfrm>
          <a:prstGeom prst="ellipse">
            <a:avLst/>
          </a:prstGeom>
          <a:solidFill>
            <a:srgbClr val="45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CFE9144-0C4E-5FC3-B4D6-ECACC20AC496}"/>
              </a:ext>
            </a:extLst>
          </p:cNvPr>
          <p:cNvSpPr/>
          <p:nvPr/>
        </p:nvSpPr>
        <p:spPr>
          <a:xfrm>
            <a:off x="2052503" y="2788638"/>
            <a:ext cx="262133" cy="262133"/>
          </a:xfrm>
          <a:prstGeom prst="ellipse">
            <a:avLst/>
          </a:prstGeom>
          <a:noFill/>
          <a:ln w="12700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466C44D-4BF7-2121-19A5-900289F0D456}"/>
              </a:ext>
            </a:extLst>
          </p:cNvPr>
          <p:cNvSpPr/>
          <p:nvPr/>
        </p:nvSpPr>
        <p:spPr>
          <a:xfrm>
            <a:off x="1749325" y="2788638"/>
            <a:ext cx="262133" cy="262133"/>
          </a:xfrm>
          <a:prstGeom prst="ellipse">
            <a:avLst/>
          </a:prstGeom>
          <a:noFill/>
          <a:ln w="12700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1B7CCF-BC45-370C-61F9-F5330C384458}"/>
              </a:ext>
            </a:extLst>
          </p:cNvPr>
          <p:cNvSpPr/>
          <p:nvPr/>
        </p:nvSpPr>
        <p:spPr>
          <a:xfrm>
            <a:off x="1446146" y="2788638"/>
            <a:ext cx="262133" cy="262133"/>
          </a:xfrm>
          <a:prstGeom prst="ellipse">
            <a:avLst/>
          </a:prstGeom>
          <a:solidFill>
            <a:srgbClr val="45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0F5761B-460C-984D-4AB3-AA0CCFE436D5}"/>
              </a:ext>
            </a:extLst>
          </p:cNvPr>
          <p:cNvSpPr/>
          <p:nvPr/>
        </p:nvSpPr>
        <p:spPr>
          <a:xfrm>
            <a:off x="1142967" y="2788638"/>
            <a:ext cx="262133" cy="262133"/>
          </a:xfrm>
          <a:prstGeom prst="ellipse">
            <a:avLst/>
          </a:prstGeom>
          <a:solidFill>
            <a:srgbClr val="45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itle 4">
            <a:extLst>
              <a:ext uri="{FF2B5EF4-FFF2-40B4-BE49-F238E27FC236}">
                <a16:creationId xmlns:a16="http://schemas.microsoft.com/office/drawing/2014/main" id="{0B359F81-DC76-532F-F76E-DA656376A0C3}"/>
              </a:ext>
            </a:extLst>
          </p:cNvPr>
          <p:cNvSpPr txBox="1">
            <a:spLocks/>
          </p:cNvSpPr>
          <p:nvPr/>
        </p:nvSpPr>
        <p:spPr>
          <a:xfrm>
            <a:off x="8101782" y="6061144"/>
            <a:ext cx="1681316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Sizes: 500 mL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F4E0F1AA-42B9-A58C-7B37-CDC34F112FEA}"/>
              </a:ext>
            </a:extLst>
          </p:cNvPr>
          <p:cNvSpPr txBox="1">
            <a:spLocks/>
          </p:cNvSpPr>
          <p:nvPr/>
        </p:nvSpPr>
        <p:spPr>
          <a:xfrm>
            <a:off x="5258494" y="2401015"/>
            <a:ext cx="1675012" cy="25857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AWARDS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31E908BF-7C41-17B7-B627-CA12CA83A504}"/>
              </a:ext>
            </a:extLst>
          </p:cNvPr>
          <p:cNvSpPr txBox="1">
            <a:spLocks/>
          </p:cNvSpPr>
          <p:nvPr/>
        </p:nvSpPr>
        <p:spPr>
          <a:xfrm>
            <a:off x="5258494" y="2788638"/>
            <a:ext cx="2127604" cy="32725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" pitchFamily="2" charset="77"/>
                <a:ea typeface="+mj-ea"/>
                <a:cs typeface="+mj-cs"/>
              </a:rPr>
              <a:t>NYIOOC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Silver 2026</a:t>
            </a:r>
          </a:p>
          <a:p>
            <a:pPr>
              <a:lnSpc>
                <a:spcPts val="1200"/>
              </a:lnSpc>
              <a:defRPr/>
            </a:pPr>
            <a:r>
              <a:rPr lang="en-GB" sz="1000">
                <a:solidFill>
                  <a:prstClr val="black"/>
                </a:solidFill>
                <a:latin typeface="GOTHAM-MEDIUM" pitchFamily="2" charset="77"/>
              </a:rPr>
              <a:t>Silver 2025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>
                <a:solidFill>
                  <a:prstClr val="black"/>
                </a:solidFill>
                <a:latin typeface="GOTHAM-MEDIUM" pitchFamily="2" charset="77"/>
              </a:rPr>
              <a:t>Gold 2024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>
              <a:solidFill>
                <a:prstClr val="black"/>
              </a:solidFill>
              <a:latin typeface="GOTHAM-MEDIUM" pitchFamily="2" charset="77"/>
            </a:endParaRPr>
          </a:p>
          <a:p>
            <a:pPr lvl="0">
              <a:lnSpc>
                <a:spcPts val="1200"/>
              </a:lnSpc>
              <a:defRPr/>
            </a:pPr>
            <a:r>
              <a:rPr lang="en-GB" sz="1000" b="1">
                <a:solidFill>
                  <a:srgbClr val="45413A"/>
                </a:solidFill>
                <a:latin typeface="Gotham" pitchFamily="2" charset="77"/>
              </a:rPr>
              <a:t>Olio Nuovo Days</a:t>
            </a:r>
          </a:p>
          <a:p>
            <a:pPr lvl="0">
              <a:lnSpc>
                <a:spcPts val="1200"/>
              </a:lnSpc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Premium Gold 2024</a:t>
            </a:r>
          </a:p>
          <a:p>
            <a:pPr lvl="0">
              <a:lnSpc>
                <a:spcPts val="1200"/>
              </a:lnSpc>
              <a:defRPr/>
            </a:pPr>
            <a:endParaRPr lang="en-GB" sz="1000">
              <a:solidFill>
                <a:prstClr val="black"/>
              </a:solidFill>
              <a:latin typeface="GOTHAM-MEDIUM" pitchFamily="2" charset="77"/>
            </a:endParaRPr>
          </a:p>
          <a:p>
            <a:pPr lvl="0">
              <a:lnSpc>
                <a:spcPts val="1200"/>
              </a:lnSpc>
              <a:defRPr/>
            </a:pPr>
            <a:r>
              <a:rPr lang="en-GB" sz="1000" b="1">
                <a:solidFill>
                  <a:srgbClr val="45413A"/>
                </a:solidFill>
                <a:latin typeface="Gotham" pitchFamily="2" charset="77"/>
              </a:rPr>
              <a:t>Olive Japan</a:t>
            </a:r>
          </a:p>
          <a:p>
            <a:pPr lvl="0">
              <a:lnSpc>
                <a:spcPts val="1200"/>
              </a:lnSpc>
              <a:defRPr/>
            </a:pPr>
            <a:r>
              <a:rPr lang="en-GB" sz="1000">
                <a:solidFill>
                  <a:prstClr val="black"/>
                </a:solidFill>
                <a:latin typeface="GOTHAM-MEDIUM" pitchFamily="2" charset="77"/>
              </a:rPr>
              <a:t>Gold 2024</a:t>
            </a:r>
          </a:p>
          <a:p>
            <a:pPr lvl="0">
              <a:lnSpc>
                <a:spcPts val="1200"/>
              </a:lnSpc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  <a:p>
            <a:pPr>
              <a:lnSpc>
                <a:spcPts val="1200"/>
              </a:lnSpc>
              <a:defRPr/>
            </a:pPr>
            <a:r>
              <a:rPr lang="en-US" sz="1000" b="1">
                <a:solidFill>
                  <a:srgbClr val="45413A"/>
                </a:solidFill>
                <a:latin typeface="Gotham" pitchFamily="2" charset="77"/>
              </a:rPr>
              <a:t>London International Olive Oil Competition</a:t>
            </a:r>
          </a:p>
          <a:p>
            <a:pPr lvl="0">
              <a:lnSpc>
                <a:spcPts val="1200"/>
              </a:lnSpc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Silver 2024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4D0586-C8C3-F1DC-F151-F85CE47CAC17}"/>
              </a:ext>
            </a:extLst>
          </p:cNvPr>
          <p:cNvSpPr txBox="1">
            <a:spLocks/>
          </p:cNvSpPr>
          <p:nvPr/>
        </p:nvSpPr>
        <p:spPr>
          <a:xfrm>
            <a:off x="2803887" y="2788638"/>
            <a:ext cx="2047059" cy="407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Arbequina, Azeiteira, Blanqueta, Cobrançosa, Cordovil, Galega, and Picual.</a:t>
            </a:r>
          </a:p>
        </p:txBody>
      </p:sp>
      <p:pic>
        <p:nvPicPr>
          <p:cNvPr id="15" name="Picture 7" descr="Logo&#10;&#10;Description automatically generated">
            <a:extLst>
              <a:ext uri="{FF2B5EF4-FFF2-40B4-BE49-F238E27FC236}">
                <a16:creationId xmlns:a16="http://schemas.microsoft.com/office/drawing/2014/main" id="{DB1DEA06-A6D9-EC59-BC3F-958C4DA20F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845" y="1870071"/>
            <a:ext cx="533298" cy="66386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0D5852D-BA5A-B305-3F5B-B524C504E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779448" y="1063747"/>
            <a:ext cx="774092" cy="61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45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EA5EDD-23FB-F177-D9F5-3D7CA12AAE3E}"/>
              </a:ext>
            </a:extLst>
          </p:cNvPr>
          <p:cNvSpPr/>
          <p:nvPr/>
        </p:nvSpPr>
        <p:spPr>
          <a:xfrm>
            <a:off x="3200400" y="2721610"/>
            <a:ext cx="5791200" cy="14147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/>
              <a:t>VIDEO </a:t>
            </a:r>
            <a:r>
              <a:rPr lang="pt-PT" err="1"/>
              <a:t>with</a:t>
            </a:r>
            <a:r>
              <a:rPr lang="pt-PT"/>
              <a:t> 2025/2026 HARVEST</a:t>
            </a:r>
          </a:p>
        </p:txBody>
      </p:sp>
    </p:spTree>
    <p:extLst>
      <p:ext uri="{BB962C8B-B14F-4D97-AF65-F5344CB8AC3E}">
        <p14:creationId xmlns:p14="http://schemas.microsoft.com/office/powerpoint/2010/main" val="4195094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338DDE-B57D-6D88-4089-236335C0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Uma imagem com ar livre, céu, relva, árvore&#10;&#10;Os conteúdos gerados por IA podem estar incorretos.">
            <a:extLst>
              <a:ext uri="{FF2B5EF4-FFF2-40B4-BE49-F238E27FC236}">
                <a16:creationId xmlns:a16="http://schemas.microsoft.com/office/drawing/2014/main" id="{FEA18F70-C2F0-430B-137C-ADE4068B1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86" y="0"/>
            <a:ext cx="10267627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2C320B-E32A-D90F-4F77-EF0BBA5E7AA0}"/>
              </a:ext>
            </a:extLst>
          </p:cNvPr>
          <p:cNvSpPr txBox="1">
            <a:spLocks/>
          </p:cNvSpPr>
          <p:nvPr/>
        </p:nvSpPr>
        <p:spPr>
          <a:xfrm>
            <a:off x="-2" y="1991905"/>
            <a:ext cx="12192000" cy="677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Posterama" panose="020B0504020200020000" pitchFamily="34" charset="0"/>
              </a:rPr>
              <a:t>QUESTIONS?</a:t>
            </a:r>
            <a:endParaRPr kumimoji="0" lang="pt-PT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itchFamily="50" charset="0"/>
              <a:ea typeface="+mj-ea"/>
              <a:cs typeface="Posterama" panose="020B050402020002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D74A3F-71C5-7D14-088D-03C2FF542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03" y="5641466"/>
            <a:ext cx="1597193" cy="53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67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214E62-51B3-9D27-08E6-3B7369FBA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EFF844-E71B-191C-DD2F-33A69B4F2E66}"/>
              </a:ext>
            </a:extLst>
          </p:cNvPr>
          <p:cNvSpPr/>
          <p:nvPr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FF3624-FC76-891B-4796-F1B8828878FA}"/>
              </a:ext>
            </a:extLst>
          </p:cNvPr>
          <p:cNvSpPr txBox="1">
            <a:spLocks/>
          </p:cNvSpPr>
          <p:nvPr/>
        </p:nvSpPr>
        <p:spPr>
          <a:xfrm>
            <a:off x="-2" y="3077755"/>
            <a:ext cx="12192000" cy="677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50" charset="0"/>
                <a:ea typeface="+mj-ea"/>
                <a:cs typeface="Posterama" panose="020B0504020200020000" pitchFamily="34" charset="0"/>
              </a:rPr>
              <a:t>THANK YOU</a:t>
            </a:r>
            <a:endParaRPr kumimoji="0" lang="pt-PT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ld" pitchFamily="50" charset="0"/>
              <a:ea typeface="+mj-ea"/>
              <a:cs typeface="Posterama" panose="020B0504020200020000" pitchFamily="34" charset="0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E9B5FC21-4AC5-9AF7-4A0E-FF8872A67844}"/>
              </a:ext>
            </a:extLst>
          </p:cNvPr>
          <p:cNvSpPr txBox="1"/>
          <p:nvPr/>
        </p:nvSpPr>
        <p:spPr>
          <a:xfrm>
            <a:off x="-12994" y="6487629"/>
            <a:ext cx="12192269" cy="246770"/>
          </a:xfrm>
          <a:prstGeom prst="rect">
            <a:avLst/>
          </a:prstGeom>
        </p:spPr>
        <p:txBody>
          <a:bodyPr vert="horz" wrap="square" lIns="0" tIns="12290" rIns="0" bIns="0" rtlCol="0" anchor="t">
            <a:spAutoFit/>
          </a:bodyPr>
          <a:lstStyle/>
          <a:p>
            <a:pPr marL="12065" algn="ctr" defTabSz="696407">
              <a:spcBef>
                <a:spcPts val="97"/>
              </a:spcBef>
            </a:pPr>
            <a:r>
              <a:rPr lang="pt-PT" sz="1500" spc="-5">
                <a:solidFill>
                  <a:srgbClr val="FFFFFF"/>
                </a:solidFill>
                <a:latin typeface="Adobe Garamond Pro"/>
                <a:cs typeface="Adobe Garamond Pro"/>
              </a:rPr>
              <a:t>esporao.com @esporaoazeite @esporaoworld</a:t>
            </a:r>
            <a:r>
              <a:rPr lang="pt-PT" sz="1500" spc="286">
                <a:solidFill>
                  <a:srgbClr val="FFFFFF"/>
                </a:solidFill>
                <a:latin typeface="Adobe Garamond Pro"/>
                <a:cs typeface="Adobe Garamond Pro"/>
              </a:rPr>
              <a:t> </a:t>
            </a:r>
            <a:r>
              <a:rPr lang="pt-PT" sz="1500">
                <a:solidFill>
                  <a:srgbClr val="FFFFFF"/>
                </a:solidFill>
                <a:latin typeface="Adobe Garamond Pro"/>
                <a:cs typeface="Adobe Garamond Pro"/>
              </a:rPr>
              <a:t>#istoeesporao</a:t>
            </a:r>
            <a:endParaRPr lang="pt-PT" sz="1523">
              <a:solidFill>
                <a:prstClr val="black"/>
              </a:solidFill>
              <a:latin typeface="Adobe Garamond Pro"/>
              <a:cs typeface="Adobe Garamond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F347A-BF01-706C-20CC-B942FF8B2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03" y="5641466"/>
            <a:ext cx="1597193" cy="53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52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DCE5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4">
            <a:extLst>
              <a:ext uri="{FF2B5EF4-FFF2-40B4-BE49-F238E27FC236}">
                <a16:creationId xmlns:a16="http://schemas.microsoft.com/office/drawing/2014/main" id="{98B1127D-9E99-2194-1F93-6B17E4A60CFA}"/>
              </a:ext>
            </a:extLst>
          </p:cNvPr>
          <p:cNvSpPr txBox="1">
            <a:spLocks/>
          </p:cNvSpPr>
          <p:nvPr/>
        </p:nvSpPr>
        <p:spPr>
          <a:xfrm>
            <a:off x="5935980" y="4323059"/>
            <a:ext cx="320041" cy="33505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2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B5725E9E-4CD8-1006-BB65-A4DAC1C4A6FC}"/>
              </a:ext>
            </a:extLst>
          </p:cNvPr>
          <p:cNvSpPr txBox="1">
            <a:spLocks/>
          </p:cNvSpPr>
          <p:nvPr/>
        </p:nvSpPr>
        <p:spPr>
          <a:xfrm>
            <a:off x="743992" y="1054838"/>
            <a:ext cx="4891495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AT ESPORÃO</a:t>
            </a:r>
            <a:endParaRPr kumimoji="0" lang="pt-PT" sz="24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B45C7E1B-88CB-95D1-D710-FE760379CE87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887078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HOW OLIVE OIL IS MADE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EF2326-051E-86B9-CB7A-D35A2775A340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E87507E-9E9F-D999-FE6D-98F8FC740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C8B00C08-84F5-8832-F1B8-8E3E8B60612D}"/>
              </a:ext>
            </a:extLst>
          </p:cNvPr>
          <p:cNvSpPr txBox="1">
            <a:spLocks/>
          </p:cNvSpPr>
          <p:nvPr/>
        </p:nvSpPr>
        <p:spPr>
          <a:xfrm>
            <a:off x="750644" y="5303582"/>
            <a:ext cx="2887078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Harvest runs from October through December. Esporão typically harvests several weeks earlier than most European producers.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4D152680-AF51-5C92-1A4C-F47A20D9B4DF}"/>
              </a:ext>
            </a:extLst>
          </p:cNvPr>
          <p:cNvSpPr txBox="1">
            <a:spLocks/>
          </p:cNvSpPr>
          <p:nvPr/>
        </p:nvSpPr>
        <p:spPr>
          <a:xfrm>
            <a:off x="4896645" y="5455111"/>
            <a:ext cx="2398710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Olives are sorted by variety, ripeness, and farming method.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DC8F0B5-D259-14DC-83AE-363855284886}"/>
              </a:ext>
            </a:extLst>
          </p:cNvPr>
          <p:cNvSpPr txBox="1">
            <a:spLocks/>
          </p:cNvSpPr>
          <p:nvPr/>
        </p:nvSpPr>
        <p:spPr>
          <a:xfrm>
            <a:off x="8587052" y="5257329"/>
            <a:ext cx="2887078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Branches, leaves,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and field debris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are removed.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B43A3ED1-9E0A-1B1F-E80C-6197776E8E6B}"/>
              </a:ext>
            </a:extLst>
          </p:cNvPr>
          <p:cNvSpPr txBox="1">
            <a:spLocks/>
          </p:cNvSpPr>
          <p:nvPr/>
        </p:nvSpPr>
        <p:spPr>
          <a:xfrm>
            <a:off x="743993" y="4809416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HARVEST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344A383E-7E6C-1BE8-9782-9D6C4B34C6E7}"/>
              </a:ext>
            </a:extLst>
          </p:cNvPr>
          <p:cNvSpPr txBox="1">
            <a:spLocks/>
          </p:cNvSpPr>
          <p:nvPr/>
        </p:nvSpPr>
        <p:spPr>
          <a:xfrm>
            <a:off x="4648481" y="4786926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MILL</a:t>
            </a:r>
          </a:p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INTAKE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EBA174E8-5303-16E3-37B8-19F0345F7574}"/>
              </a:ext>
            </a:extLst>
          </p:cNvPr>
          <p:cNvSpPr txBox="1">
            <a:spLocks/>
          </p:cNvSpPr>
          <p:nvPr/>
        </p:nvSpPr>
        <p:spPr>
          <a:xfrm>
            <a:off x="8552969" y="4786926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CLEANING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67731A-C567-9F7F-4C03-2272F8DD007E}"/>
              </a:ext>
            </a:extLst>
          </p:cNvPr>
          <p:cNvSpPr/>
          <p:nvPr/>
        </p:nvSpPr>
        <p:spPr>
          <a:xfrm>
            <a:off x="2030837" y="4338069"/>
            <a:ext cx="320040" cy="320040"/>
          </a:xfrm>
          <a:prstGeom prst="ellipse">
            <a:avLst/>
          </a:prstGeom>
          <a:noFill/>
          <a:ln w="9525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65AA28E1-E746-AE2B-F225-4FA57A17963B}"/>
              </a:ext>
            </a:extLst>
          </p:cNvPr>
          <p:cNvSpPr txBox="1">
            <a:spLocks/>
          </p:cNvSpPr>
          <p:nvPr/>
        </p:nvSpPr>
        <p:spPr>
          <a:xfrm>
            <a:off x="2030837" y="4315250"/>
            <a:ext cx="320041" cy="33505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1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10153B-B619-8083-62E8-8EA2176C2306}"/>
              </a:ext>
            </a:extLst>
          </p:cNvPr>
          <p:cNvSpPr/>
          <p:nvPr/>
        </p:nvSpPr>
        <p:spPr>
          <a:xfrm>
            <a:off x="5935980" y="4338069"/>
            <a:ext cx="320040" cy="320040"/>
          </a:xfrm>
          <a:prstGeom prst="ellipse">
            <a:avLst/>
          </a:prstGeom>
          <a:noFill/>
          <a:ln w="9525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4122D7E0-C29C-3D80-432D-C66587A354A3}"/>
              </a:ext>
            </a:extLst>
          </p:cNvPr>
          <p:cNvSpPr txBox="1">
            <a:spLocks/>
          </p:cNvSpPr>
          <p:nvPr/>
        </p:nvSpPr>
        <p:spPr>
          <a:xfrm>
            <a:off x="9867900" y="4323059"/>
            <a:ext cx="320041" cy="33505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3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59AD92-B2AC-E77B-7535-C312B650D40E}"/>
              </a:ext>
            </a:extLst>
          </p:cNvPr>
          <p:cNvSpPr/>
          <p:nvPr/>
        </p:nvSpPr>
        <p:spPr>
          <a:xfrm>
            <a:off x="9867900" y="4338069"/>
            <a:ext cx="320040" cy="320040"/>
          </a:xfrm>
          <a:prstGeom prst="ellipse">
            <a:avLst/>
          </a:prstGeom>
          <a:noFill/>
          <a:ln w="9525">
            <a:solidFill>
              <a:srgbClr val="454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24" descr="A close up of a metal object&#10;&#10;AI-generated content may be incorrect.">
            <a:extLst>
              <a:ext uri="{FF2B5EF4-FFF2-40B4-BE49-F238E27FC236}">
                <a16:creationId xmlns:a16="http://schemas.microsoft.com/office/drawing/2014/main" id="{2DBB24FA-1486-70D2-2FE2-3EB8300DA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531" y="1768447"/>
            <a:ext cx="2212509" cy="2174079"/>
          </a:xfrm>
          <a:prstGeom prst="rect">
            <a:avLst/>
          </a:prstGeom>
        </p:spPr>
      </p:pic>
      <p:pic>
        <p:nvPicPr>
          <p:cNvPr id="27" name="Picture 26" descr="A building with solar panels&#10;&#10;AI-generated content may be incorrect.">
            <a:extLst>
              <a:ext uri="{FF2B5EF4-FFF2-40B4-BE49-F238E27FC236}">
                <a16:creationId xmlns:a16="http://schemas.microsoft.com/office/drawing/2014/main" id="{6EBBB704-8196-9FFE-3C63-7CE298534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58" y="1710510"/>
            <a:ext cx="4645173" cy="2743281"/>
          </a:xfrm>
          <a:prstGeom prst="rect">
            <a:avLst/>
          </a:prstGeom>
        </p:spPr>
      </p:pic>
      <p:pic>
        <p:nvPicPr>
          <p:cNvPr id="33" name="Picture 32" descr="A person in a hat and gloves cutting a tree&#10;&#10;AI-generated content may be incorrect.">
            <a:extLst>
              <a:ext uri="{FF2B5EF4-FFF2-40B4-BE49-F238E27FC236}">
                <a16:creationId xmlns:a16="http://schemas.microsoft.com/office/drawing/2014/main" id="{F4939F4C-8AE2-601B-4F7C-121B05D9C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25" y="1524212"/>
            <a:ext cx="2797263" cy="26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73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DCE5B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1BDD7-5D3C-4477-3DCD-C5F29BD7A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9BDB10-56F9-84FA-1F57-21E72E449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BD0CCCD-DB4E-B9B2-BC41-41AB050D4B7F}"/>
              </a:ext>
            </a:extLst>
          </p:cNvPr>
          <p:cNvGrpSpPr/>
          <p:nvPr/>
        </p:nvGrpSpPr>
        <p:grpSpPr>
          <a:xfrm>
            <a:off x="6211442" y="4314147"/>
            <a:ext cx="2159622" cy="1578433"/>
            <a:chOff x="6270735" y="4321652"/>
            <a:chExt cx="2159622" cy="1578433"/>
          </a:xfrm>
        </p:grpSpPr>
        <p:sp>
          <p:nvSpPr>
            <p:cNvPr id="9" name="Title 4">
              <a:extLst>
                <a:ext uri="{FF2B5EF4-FFF2-40B4-BE49-F238E27FC236}">
                  <a16:creationId xmlns:a16="http://schemas.microsoft.com/office/drawing/2014/main" id="{32CDE654-0448-5CCA-990A-2950722B74DA}"/>
                </a:ext>
              </a:extLst>
            </p:cNvPr>
            <p:cNvSpPr txBox="1">
              <a:spLocks/>
            </p:cNvSpPr>
            <p:nvPr/>
          </p:nvSpPr>
          <p:spPr>
            <a:xfrm>
              <a:off x="6270735" y="5365521"/>
              <a:ext cx="2159622" cy="53456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rPr>
                <a:t>Olives are ground in a conical mill to create a uniform paste.</a:t>
              </a:r>
              <a:endParaRPr kumimoji="0" lang="pt-PT" sz="20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12" name="Title 4">
              <a:extLst>
                <a:ext uri="{FF2B5EF4-FFF2-40B4-BE49-F238E27FC236}">
                  <a16:creationId xmlns:a16="http://schemas.microsoft.com/office/drawing/2014/main" id="{BF71420B-FCF3-B3BF-F6D8-7BB485D2D166}"/>
                </a:ext>
              </a:extLst>
            </p:cNvPr>
            <p:cNvSpPr txBox="1">
              <a:spLocks/>
            </p:cNvSpPr>
            <p:nvPr/>
          </p:nvSpPr>
          <p:spPr>
            <a:xfrm>
              <a:off x="6670113" y="4787193"/>
              <a:ext cx="1360866" cy="335050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GRINDER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B87275D-7D30-9EDA-8068-7E7AABED1CE2}"/>
                </a:ext>
              </a:extLst>
            </p:cNvPr>
            <p:cNvGrpSpPr/>
            <p:nvPr/>
          </p:nvGrpSpPr>
          <p:grpSpPr>
            <a:xfrm>
              <a:off x="7191725" y="4321652"/>
              <a:ext cx="322562" cy="335050"/>
              <a:chOff x="8446569" y="5061916"/>
              <a:chExt cx="322562" cy="335050"/>
            </a:xfrm>
          </p:grpSpPr>
          <p:sp>
            <p:nvSpPr>
              <p:cNvPr id="19" name="Title 4">
                <a:extLst>
                  <a:ext uri="{FF2B5EF4-FFF2-40B4-BE49-F238E27FC236}">
                    <a16:creationId xmlns:a16="http://schemas.microsoft.com/office/drawing/2014/main" id="{456B421A-5C4E-C832-5A21-B28C7C45D9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49090" y="5061916"/>
                <a:ext cx="320041" cy="335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382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45413A"/>
                    </a:solidFill>
                    <a:effectLst/>
                    <a:uLnTx/>
                    <a:uFillTx/>
                    <a:latin typeface="Gotham Bold" pitchFamily="50" charset="0"/>
                    <a:ea typeface="+mj-ea"/>
                    <a:cs typeface="+mj-cs"/>
                  </a:rPr>
                  <a:t>6</a:t>
                </a:r>
                <a:endPara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6DA432C-3FE6-D71F-DCAD-B4EB6AFD60D2}"/>
                  </a:ext>
                </a:extLst>
              </p:cNvPr>
              <p:cNvSpPr/>
              <p:nvPr/>
            </p:nvSpPr>
            <p:spPr>
              <a:xfrm>
                <a:off x="8446569" y="5069421"/>
                <a:ext cx="320040" cy="320040"/>
              </a:xfrm>
              <a:prstGeom prst="ellipse">
                <a:avLst/>
              </a:prstGeom>
              <a:noFill/>
              <a:ln w="9525">
                <a:solidFill>
                  <a:srgbClr val="45413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574E247-F23E-AF18-A94D-612189621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52" y="1411596"/>
            <a:ext cx="2792168" cy="241406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CC5CDA7-2F2C-EBCC-212B-82A5AB518C94}"/>
              </a:ext>
            </a:extLst>
          </p:cNvPr>
          <p:cNvGrpSpPr/>
          <p:nvPr/>
        </p:nvGrpSpPr>
        <p:grpSpPr>
          <a:xfrm>
            <a:off x="3584952" y="4314147"/>
            <a:ext cx="1945602" cy="1665048"/>
            <a:chOff x="3592651" y="4314147"/>
            <a:chExt cx="1945602" cy="1665048"/>
          </a:xfrm>
        </p:grpSpPr>
        <p:sp>
          <p:nvSpPr>
            <p:cNvPr id="8" name="Title 4">
              <a:extLst>
                <a:ext uri="{FF2B5EF4-FFF2-40B4-BE49-F238E27FC236}">
                  <a16:creationId xmlns:a16="http://schemas.microsoft.com/office/drawing/2014/main" id="{EE855030-DC8C-0E69-441C-8812DAED96B6}"/>
                </a:ext>
              </a:extLst>
            </p:cNvPr>
            <p:cNvSpPr txBox="1">
              <a:spLocks/>
            </p:cNvSpPr>
            <p:nvPr/>
          </p:nvSpPr>
          <p:spPr>
            <a:xfrm>
              <a:off x="3592651" y="5365521"/>
              <a:ext cx="1945602" cy="61367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rPr>
                <a:t>The hopper stages cleaned olives and keeps each lot ready for milling.</a:t>
              </a:r>
              <a:endParaRPr kumimoji="0" lang="pt-PT" sz="20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11" name="Title 4">
              <a:extLst>
                <a:ext uri="{FF2B5EF4-FFF2-40B4-BE49-F238E27FC236}">
                  <a16:creationId xmlns:a16="http://schemas.microsoft.com/office/drawing/2014/main" id="{CB323BF0-D09F-C3A0-6AE8-D03FB2521F5C}"/>
                </a:ext>
              </a:extLst>
            </p:cNvPr>
            <p:cNvSpPr txBox="1">
              <a:spLocks/>
            </p:cNvSpPr>
            <p:nvPr/>
          </p:nvSpPr>
          <p:spPr>
            <a:xfrm>
              <a:off x="3883455" y="4787193"/>
              <a:ext cx="1363995" cy="335050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HOPPER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5C7E8AF-8506-0A5D-93B2-4EB5B0562B13}"/>
                </a:ext>
              </a:extLst>
            </p:cNvPr>
            <p:cNvGrpSpPr/>
            <p:nvPr/>
          </p:nvGrpSpPr>
          <p:grpSpPr>
            <a:xfrm>
              <a:off x="4405432" y="4314147"/>
              <a:ext cx="320041" cy="335050"/>
              <a:chOff x="5935980" y="3810995"/>
              <a:chExt cx="320041" cy="335050"/>
            </a:xfrm>
          </p:grpSpPr>
          <p:sp>
            <p:nvSpPr>
              <p:cNvPr id="18" name="Title 4">
                <a:extLst>
                  <a:ext uri="{FF2B5EF4-FFF2-40B4-BE49-F238E27FC236}">
                    <a16:creationId xmlns:a16="http://schemas.microsoft.com/office/drawing/2014/main" id="{25D62D89-FC1B-3511-3E97-6BA947F9C9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35980" y="3810995"/>
                <a:ext cx="320041" cy="335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382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45413A"/>
                    </a:solidFill>
                    <a:effectLst/>
                    <a:uLnTx/>
                    <a:uFillTx/>
                    <a:latin typeface="Gotham Bold" pitchFamily="50" charset="0"/>
                    <a:ea typeface="+mj-ea"/>
                    <a:cs typeface="+mj-cs"/>
                  </a:rPr>
                  <a:t>5</a:t>
                </a:r>
                <a:endPara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ABA8202-6068-904C-0CDC-3C944DAA7EA6}"/>
                  </a:ext>
                </a:extLst>
              </p:cNvPr>
              <p:cNvSpPr/>
              <p:nvPr/>
            </p:nvSpPr>
            <p:spPr>
              <a:xfrm>
                <a:off x="5935980" y="3826005"/>
                <a:ext cx="320040" cy="320040"/>
              </a:xfrm>
              <a:prstGeom prst="ellipse">
                <a:avLst/>
              </a:prstGeom>
              <a:noFill/>
              <a:ln w="9525">
                <a:solidFill>
                  <a:srgbClr val="45413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5" name="Picture 14" descr="A metal silo with stairs&#10;&#10;AI-generated content may be incorrect.">
            <a:extLst>
              <a:ext uri="{FF2B5EF4-FFF2-40B4-BE49-F238E27FC236}">
                <a16:creationId xmlns:a16="http://schemas.microsoft.com/office/drawing/2014/main" id="{8C487367-4826-434C-56CB-C5F02B9B7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60" y="1329239"/>
            <a:ext cx="2609385" cy="2578776"/>
          </a:xfrm>
          <a:prstGeom prst="rect">
            <a:avLst/>
          </a:prstGeom>
        </p:spPr>
      </p:pic>
      <p:pic>
        <p:nvPicPr>
          <p:cNvPr id="22" name="Picture 21" descr="A machine with a blue container full of grains&#10;&#10;AI-generated content may be incorrect.">
            <a:extLst>
              <a:ext uri="{FF2B5EF4-FFF2-40B4-BE49-F238E27FC236}">
                <a16:creationId xmlns:a16="http://schemas.microsoft.com/office/drawing/2014/main" id="{53854741-277A-65F3-6007-52F13468D7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21" y="1745752"/>
            <a:ext cx="2354635" cy="1745751"/>
          </a:xfrm>
          <a:prstGeom prst="rect">
            <a:avLst/>
          </a:prstGeom>
        </p:spPr>
      </p:pic>
      <p:pic>
        <p:nvPicPr>
          <p:cNvPr id="29" name="Picture 28" descr="A yellow liquid flowing from a faucet&#10;&#10;AI-generated content may be incorrect.">
            <a:extLst>
              <a:ext uri="{FF2B5EF4-FFF2-40B4-BE49-F238E27FC236}">
                <a16:creationId xmlns:a16="http://schemas.microsoft.com/office/drawing/2014/main" id="{B52D2024-91A1-0247-B504-E3B7A48F10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27" y="1258480"/>
            <a:ext cx="2548938" cy="272029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90D5583-F9D1-23BF-91BC-81ECFA162BA0}"/>
              </a:ext>
            </a:extLst>
          </p:cNvPr>
          <p:cNvGrpSpPr/>
          <p:nvPr/>
        </p:nvGrpSpPr>
        <p:grpSpPr>
          <a:xfrm>
            <a:off x="9051953" y="4314147"/>
            <a:ext cx="2402412" cy="1406172"/>
            <a:chOff x="9051953" y="4314147"/>
            <a:chExt cx="2402412" cy="1406172"/>
          </a:xfrm>
        </p:grpSpPr>
        <p:sp>
          <p:nvSpPr>
            <p:cNvPr id="26" name="Title 4">
              <a:extLst>
                <a:ext uri="{FF2B5EF4-FFF2-40B4-BE49-F238E27FC236}">
                  <a16:creationId xmlns:a16="http://schemas.microsoft.com/office/drawing/2014/main" id="{21ABDD62-F0B3-FA3D-5937-D165E639CCFB}"/>
                </a:ext>
              </a:extLst>
            </p:cNvPr>
            <p:cNvSpPr txBox="1">
              <a:spLocks/>
            </p:cNvSpPr>
            <p:nvPr/>
          </p:nvSpPr>
          <p:spPr>
            <a:xfrm>
              <a:off x="9236371" y="5345035"/>
              <a:ext cx="2033577" cy="37528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rPr>
                <a:t>The centrifuge separates solid matter from the liquid olive oil.</a:t>
              </a:r>
              <a:endParaRPr kumimoji="0" lang="pt-PT" sz="20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54AA45AF-537A-69CA-2ECF-DFD6F6CB319C}"/>
                </a:ext>
              </a:extLst>
            </p:cNvPr>
            <p:cNvSpPr txBox="1">
              <a:spLocks/>
            </p:cNvSpPr>
            <p:nvPr/>
          </p:nvSpPr>
          <p:spPr>
            <a:xfrm>
              <a:off x="9051953" y="4787193"/>
              <a:ext cx="2402412" cy="335050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CENTRIFUGE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B4DE360-4368-1A3C-5610-8A256A65BFFE}"/>
                </a:ext>
              </a:extLst>
            </p:cNvPr>
            <p:cNvGrpSpPr/>
            <p:nvPr/>
          </p:nvGrpSpPr>
          <p:grpSpPr>
            <a:xfrm>
              <a:off x="10093139" y="4314147"/>
              <a:ext cx="320041" cy="335050"/>
              <a:chOff x="9867900" y="3810995"/>
              <a:chExt cx="320041" cy="335050"/>
            </a:xfrm>
          </p:grpSpPr>
          <p:sp>
            <p:nvSpPr>
              <p:cNvPr id="31" name="Title 4">
                <a:extLst>
                  <a:ext uri="{FF2B5EF4-FFF2-40B4-BE49-F238E27FC236}">
                    <a16:creationId xmlns:a16="http://schemas.microsoft.com/office/drawing/2014/main" id="{8D7A900F-887F-FA03-C58F-CC910E42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67900" y="3810995"/>
                <a:ext cx="320041" cy="335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382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45413A"/>
                    </a:solidFill>
                    <a:effectLst/>
                    <a:uLnTx/>
                    <a:uFillTx/>
                    <a:latin typeface="Gotham Bold" pitchFamily="50" charset="0"/>
                    <a:ea typeface="+mj-ea"/>
                    <a:cs typeface="+mj-cs"/>
                  </a:rPr>
                  <a:t>7</a:t>
                </a:r>
                <a:endPara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C7C9B2C-EDB4-42B3-5180-5B557595233F}"/>
                  </a:ext>
                </a:extLst>
              </p:cNvPr>
              <p:cNvSpPr/>
              <p:nvPr/>
            </p:nvSpPr>
            <p:spPr>
              <a:xfrm>
                <a:off x="9867900" y="3826005"/>
                <a:ext cx="320040" cy="320040"/>
              </a:xfrm>
              <a:prstGeom prst="ellipse">
                <a:avLst/>
              </a:prstGeom>
              <a:noFill/>
              <a:ln w="9525">
                <a:solidFill>
                  <a:srgbClr val="45413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3DEBC-AD46-0325-8066-6633BEFEFB23}"/>
              </a:ext>
            </a:extLst>
          </p:cNvPr>
          <p:cNvGrpSpPr/>
          <p:nvPr/>
        </p:nvGrpSpPr>
        <p:grpSpPr>
          <a:xfrm>
            <a:off x="654254" y="4314147"/>
            <a:ext cx="2249810" cy="1963562"/>
            <a:chOff x="654254" y="4314147"/>
            <a:chExt cx="2249810" cy="1963562"/>
          </a:xfrm>
        </p:grpSpPr>
        <p:sp>
          <p:nvSpPr>
            <p:cNvPr id="7" name="Title 4">
              <a:extLst>
                <a:ext uri="{FF2B5EF4-FFF2-40B4-BE49-F238E27FC236}">
                  <a16:creationId xmlns:a16="http://schemas.microsoft.com/office/drawing/2014/main" id="{27073B9E-9D7B-C032-64F4-4E986826FA81}"/>
                </a:ext>
              </a:extLst>
            </p:cNvPr>
            <p:cNvSpPr txBox="1">
              <a:spLocks/>
            </p:cNvSpPr>
            <p:nvPr/>
          </p:nvSpPr>
          <p:spPr>
            <a:xfrm>
              <a:off x="654254" y="5365521"/>
              <a:ext cx="2249810" cy="91218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rPr>
                <a:t>Cleaned olives are weighed to track each batch before processing.</a:t>
              </a:r>
              <a:endParaRPr kumimoji="0" lang="pt-PT" sz="20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0CC6514-2C61-AD29-544C-4C611990F703}"/>
                </a:ext>
              </a:extLst>
            </p:cNvPr>
            <p:cNvGrpSpPr/>
            <p:nvPr/>
          </p:nvGrpSpPr>
          <p:grpSpPr>
            <a:xfrm>
              <a:off x="1619139" y="4314147"/>
              <a:ext cx="320041" cy="335050"/>
              <a:chOff x="2030837" y="3810995"/>
              <a:chExt cx="320041" cy="33505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23E2260-EC43-2883-A0EA-178194DEF40D}"/>
                  </a:ext>
                </a:extLst>
              </p:cNvPr>
              <p:cNvSpPr/>
              <p:nvPr/>
            </p:nvSpPr>
            <p:spPr>
              <a:xfrm>
                <a:off x="2030837" y="3826005"/>
                <a:ext cx="320040" cy="320040"/>
              </a:xfrm>
              <a:prstGeom prst="ellipse">
                <a:avLst/>
              </a:prstGeom>
              <a:noFill/>
              <a:ln w="9525">
                <a:solidFill>
                  <a:srgbClr val="45413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Title 4">
                <a:extLst>
                  <a:ext uri="{FF2B5EF4-FFF2-40B4-BE49-F238E27FC236}">
                    <a16:creationId xmlns:a16="http://schemas.microsoft.com/office/drawing/2014/main" id="{26514412-7DD3-58A8-D0FF-4FCDEE6070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30837" y="3810995"/>
                <a:ext cx="320041" cy="335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382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45413A"/>
                    </a:solidFill>
                    <a:effectLst/>
                    <a:uLnTx/>
                    <a:uFillTx/>
                    <a:latin typeface="Gotham Bold" pitchFamily="50" charset="0"/>
                    <a:ea typeface="+mj-ea"/>
                    <a:cs typeface="+mj-cs"/>
                  </a:rPr>
                  <a:t>4</a:t>
                </a:r>
                <a:endPara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-MEDIUM" pitchFamily="2" charset="77"/>
                  <a:ea typeface="+mj-ea"/>
                  <a:cs typeface="+mj-cs"/>
                </a:endParaRPr>
              </a:p>
            </p:txBody>
          </p:sp>
        </p:grpSp>
        <p:sp>
          <p:nvSpPr>
            <p:cNvPr id="2" name="Title 4">
              <a:extLst>
                <a:ext uri="{FF2B5EF4-FFF2-40B4-BE49-F238E27FC236}">
                  <a16:creationId xmlns:a16="http://schemas.microsoft.com/office/drawing/2014/main" id="{60CAC9F0-8866-DA23-D20C-ECE4BC64C047}"/>
                </a:ext>
              </a:extLst>
            </p:cNvPr>
            <p:cNvSpPr txBox="1">
              <a:spLocks/>
            </p:cNvSpPr>
            <p:nvPr/>
          </p:nvSpPr>
          <p:spPr>
            <a:xfrm>
              <a:off x="842792" y="4787193"/>
              <a:ext cx="1872736" cy="335050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SCALE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</p:grpSp>
      <p:sp>
        <p:nvSpPr>
          <p:cNvPr id="28" name="Title 4">
            <a:extLst>
              <a:ext uri="{FF2B5EF4-FFF2-40B4-BE49-F238E27FC236}">
                <a16:creationId xmlns:a16="http://schemas.microsoft.com/office/drawing/2014/main" id="{D172267C-7BB7-325C-616D-EC6FA3347FE9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6582844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BCBE92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HOW OLIVE OIL IS MADE AT ESPORÃO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BCBE92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5055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DCE5B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B82A70-200A-7946-345A-18EE25143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D0BDE2-0261-9240-90CA-F2A956A38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1D6C1969-B9C2-D9A4-78EF-BB20ED8EC0B2}"/>
              </a:ext>
            </a:extLst>
          </p:cNvPr>
          <p:cNvSpPr txBox="1">
            <a:spLocks/>
          </p:cNvSpPr>
          <p:nvPr/>
        </p:nvSpPr>
        <p:spPr>
          <a:xfrm>
            <a:off x="916875" y="5240613"/>
            <a:ext cx="3333922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Every batch is tasted twice daily. Our olive oil specialist evaluates flavor, quality, and consistency.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BF0B0195-DDEF-0168-EE72-34B6A406D485}"/>
              </a:ext>
            </a:extLst>
          </p:cNvPr>
          <p:cNvSpPr txBox="1">
            <a:spLocks/>
          </p:cNvSpPr>
          <p:nvPr/>
        </p:nvSpPr>
        <p:spPr>
          <a:xfrm>
            <a:off x="4808876" y="5240613"/>
            <a:ext cx="2574249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Bottled at the estate in dark glass to protect the oil from light.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E9BC9925-1015-5852-55F3-81C2925C6069}"/>
              </a:ext>
            </a:extLst>
          </p:cNvPr>
          <p:cNvSpPr txBox="1">
            <a:spLocks/>
          </p:cNvSpPr>
          <p:nvPr/>
        </p:nvSpPr>
        <p:spPr>
          <a:xfrm>
            <a:off x="1191907" y="4782732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QUALITY CONTROL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C7CB0E63-C73D-ECE3-8CFB-7ACC5F8E6074}"/>
              </a:ext>
            </a:extLst>
          </p:cNvPr>
          <p:cNvSpPr txBox="1">
            <a:spLocks/>
          </p:cNvSpPr>
          <p:nvPr/>
        </p:nvSpPr>
        <p:spPr>
          <a:xfrm>
            <a:off x="4649136" y="4782732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BOTTLING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7572A2-BAB4-CF5D-2ED9-0CB4148E6625}"/>
              </a:ext>
            </a:extLst>
          </p:cNvPr>
          <p:cNvGrpSpPr/>
          <p:nvPr/>
        </p:nvGrpSpPr>
        <p:grpSpPr>
          <a:xfrm>
            <a:off x="2478750" y="4323059"/>
            <a:ext cx="320041" cy="335050"/>
            <a:chOff x="5935980" y="3810995"/>
            <a:chExt cx="320041" cy="335050"/>
          </a:xfrm>
        </p:grpSpPr>
        <p:sp>
          <p:nvSpPr>
            <p:cNvPr id="18" name="Title 4">
              <a:extLst>
                <a:ext uri="{FF2B5EF4-FFF2-40B4-BE49-F238E27FC236}">
                  <a16:creationId xmlns:a16="http://schemas.microsoft.com/office/drawing/2014/main" id="{F7200DC4-EDAE-C33C-45E0-9B9A169D039C}"/>
                </a:ext>
              </a:extLst>
            </p:cNvPr>
            <p:cNvSpPr txBox="1">
              <a:spLocks/>
            </p:cNvSpPr>
            <p:nvPr/>
          </p:nvSpPr>
          <p:spPr>
            <a:xfrm>
              <a:off x="5935980" y="3810995"/>
              <a:ext cx="320041" cy="335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8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317AFF6-5BE9-5F66-4E7D-B97EEFDA8D2E}"/>
                </a:ext>
              </a:extLst>
            </p:cNvPr>
            <p:cNvSpPr/>
            <p:nvPr/>
          </p:nvSpPr>
          <p:spPr>
            <a:xfrm>
              <a:off x="5935980" y="3826005"/>
              <a:ext cx="320040" cy="320040"/>
            </a:xfrm>
            <a:prstGeom prst="ellipse">
              <a:avLst/>
            </a:prstGeom>
            <a:noFill/>
            <a:ln w="9525">
              <a:solidFill>
                <a:srgbClr val="45413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0B9930D-8403-7A1B-1024-A1AFFFF8434C}"/>
              </a:ext>
            </a:extLst>
          </p:cNvPr>
          <p:cNvGrpSpPr/>
          <p:nvPr/>
        </p:nvGrpSpPr>
        <p:grpSpPr>
          <a:xfrm>
            <a:off x="5935980" y="4323059"/>
            <a:ext cx="320041" cy="335050"/>
            <a:chOff x="9867900" y="3810995"/>
            <a:chExt cx="320041" cy="335050"/>
          </a:xfrm>
        </p:grpSpPr>
        <p:sp>
          <p:nvSpPr>
            <p:cNvPr id="19" name="Title 4">
              <a:extLst>
                <a:ext uri="{FF2B5EF4-FFF2-40B4-BE49-F238E27FC236}">
                  <a16:creationId xmlns:a16="http://schemas.microsoft.com/office/drawing/2014/main" id="{B4398424-7EA1-2423-B483-61442B8CC4EB}"/>
                </a:ext>
              </a:extLst>
            </p:cNvPr>
            <p:cNvSpPr txBox="1">
              <a:spLocks/>
            </p:cNvSpPr>
            <p:nvPr/>
          </p:nvSpPr>
          <p:spPr>
            <a:xfrm>
              <a:off x="9867900" y="3810995"/>
              <a:ext cx="320041" cy="335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9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B7459F0-97FB-C0EF-712C-B968DEF11D5E}"/>
                </a:ext>
              </a:extLst>
            </p:cNvPr>
            <p:cNvSpPr/>
            <p:nvPr/>
          </p:nvSpPr>
          <p:spPr>
            <a:xfrm>
              <a:off x="9867900" y="3826005"/>
              <a:ext cx="320040" cy="320040"/>
            </a:xfrm>
            <a:prstGeom prst="ellipse">
              <a:avLst/>
            </a:prstGeom>
            <a:noFill/>
            <a:ln w="9525">
              <a:solidFill>
                <a:srgbClr val="45413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3E09F66-1967-2F9E-85E4-3FF3E4060960}"/>
              </a:ext>
            </a:extLst>
          </p:cNvPr>
          <p:cNvGrpSpPr/>
          <p:nvPr/>
        </p:nvGrpSpPr>
        <p:grpSpPr>
          <a:xfrm>
            <a:off x="761774" y="1315555"/>
            <a:ext cx="3644123" cy="2916833"/>
            <a:chOff x="4169664" y="666200"/>
            <a:chExt cx="3644123" cy="2916833"/>
          </a:xfrm>
        </p:grpSpPr>
        <p:pic>
          <p:nvPicPr>
            <p:cNvPr id="20" name="Picture 19" descr="A beaker with yellow liquid&#10;&#10;AI-generated content may be incorrect.">
              <a:extLst>
                <a:ext uri="{FF2B5EF4-FFF2-40B4-BE49-F238E27FC236}">
                  <a16:creationId xmlns:a16="http://schemas.microsoft.com/office/drawing/2014/main" id="{7A6C7ADA-77E0-D6A8-60AB-6C174301A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664" y="666200"/>
              <a:ext cx="2188118" cy="2269023"/>
            </a:xfrm>
            <a:prstGeom prst="rect">
              <a:avLst/>
            </a:prstGeom>
          </p:spPr>
        </p:pic>
        <p:pic>
          <p:nvPicPr>
            <p:cNvPr id="23" name="Picture 22" descr="A blue pot with a white lid&#10;&#10;AI-generated content may be incorrect.">
              <a:extLst>
                <a:ext uri="{FF2B5EF4-FFF2-40B4-BE49-F238E27FC236}">
                  <a16:creationId xmlns:a16="http://schemas.microsoft.com/office/drawing/2014/main" id="{DE34765B-2A1D-78F1-46C5-0389658AF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169" y="1243585"/>
              <a:ext cx="2313618" cy="2339448"/>
            </a:xfrm>
            <a:prstGeom prst="rect">
              <a:avLst/>
            </a:prstGeom>
          </p:spPr>
        </p:pic>
      </p:grpSp>
      <p:pic>
        <p:nvPicPr>
          <p:cNvPr id="25" name="Picture 24" descr="A row of bottles with a green stem&#10;&#10;AI-generated content may be incorrect.">
            <a:extLst>
              <a:ext uri="{FF2B5EF4-FFF2-40B4-BE49-F238E27FC236}">
                <a16:creationId xmlns:a16="http://schemas.microsoft.com/office/drawing/2014/main" id="{B46ADA75-FF3A-B286-CCB8-C5F8D7601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36" y="536573"/>
            <a:ext cx="2868823" cy="4054925"/>
          </a:xfrm>
          <a:prstGeom prst="rect">
            <a:avLst/>
          </a:prstGeom>
        </p:spPr>
      </p:pic>
      <p:sp>
        <p:nvSpPr>
          <p:cNvPr id="33" name="Title 4">
            <a:extLst>
              <a:ext uri="{FF2B5EF4-FFF2-40B4-BE49-F238E27FC236}">
                <a16:creationId xmlns:a16="http://schemas.microsoft.com/office/drawing/2014/main" id="{4C41E413-524F-4563-C9BF-BADD958A8588}"/>
              </a:ext>
            </a:extLst>
          </p:cNvPr>
          <p:cNvSpPr txBox="1">
            <a:spLocks/>
          </p:cNvSpPr>
          <p:nvPr/>
        </p:nvSpPr>
        <p:spPr>
          <a:xfrm>
            <a:off x="8353872" y="5240613"/>
            <a:ext cx="2398710" cy="9121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Each oil offers a distinct experience—taste the lineup and find your favorite.</a:t>
            </a:r>
          </a:p>
        </p:txBody>
      </p:sp>
      <p:sp>
        <p:nvSpPr>
          <p:cNvPr id="34" name="Title 4">
            <a:extLst>
              <a:ext uri="{FF2B5EF4-FFF2-40B4-BE49-F238E27FC236}">
                <a16:creationId xmlns:a16="http://schemas.microsoft.com/office/drawing/2014/main" id="{8E458584-93F5-B5D4-29D0-3CFE89825741}"/>
              </a:ext>
            </a:extLst>
          </p:cNvPr>
          <p:cNvSpPr txBox="1">
            <a:spLocks/>
          </p:cNvSpPr>
          <p:nvPr/>
        </p:nvSpPr>
        <p:spPr>
          <a:xfrm>
            <a:off x="8106364" y="4782732"/>
            <a:ext cx="2893729" cy="335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8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 Bold" pitchFamily="50" charset="0"/>
                <a:ea typeface="+mj-ea"/>
                <a:cs typeface="+mj-cs"/>
              </a:rPr>
              <a:t>TASTE &amp; SHARE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45413A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9EAD94-B770-56B6-A666-AE1CD525EEB5}"/>
              </a:ext>
            </a:extLst>
          </p:cNvPr>
          <p:cNvGrpSpPr/>
          <p:nvPr/>
        </p:nvGrpSpPr>
        <p:grpSpPr>
          <a:xfrm>
            <a:off x="9328437" y="4323059"/>
            <a:ext cx="449581" cy="335050"/>
            <a:chOff x="9328437" y="4478581"/>
            <a:chExt cx="449581" cy="335050"/>
          </a:xfrm>
        </p:grpSpPr>
        <p:sp>
          <p:nvSpPr>
            <p:cNvPr id="32" name="Title 4">
              <a:extLst>
                <a:ext uri="{FF2B5EF4-FFF2-40B4-BE49-F238E27FC236}">
                  <a16:creationId xmlns:a16="http://schemas.microsoft.com/office/drawing/2014/main" id="{905673B0-120B-6DD9-41E8-B0A922284C5F}"/>
                </a:ext>
              </a:extLst>
            </p:cNvPr>
            <p:cNvSpPr txBox="1">
              <a:spLocks/>
            </p:cNvSpPr>
            <p:nvPr/>
          </p:nvSpPr>
          <p:spPr>
            <a:xfrm>
              <a:off x="9328437" y="4478581"/>
              <a:ext cx="449581" cy="335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38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600" b="0" i="0" u="none" strike="noStrike" kern="1200" cap="none" spc="0" normalizeH="0" baseline="0" noProof="0">
                  <a:ln>
                    <a:noFill/>
                  </a:ln>
                  <a:solidFill>
                    <a:srgbClr val="45413A"/>
                  </a:solidFill>
                  <a:effectLst/>
                  <a:uLnTx/>
                  <a:uFillTx/>
                  <a:latin typeface="Gotham Bold" pitchFamily="50" charset="0"/>
                  <a:ea typeface="+mj-ea"/>
                  <a:cs typeface="+mj-cs"/>
                </a:rPr>
                <a:t>10</a:t>
              </a:r>
              <a:endPara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45413A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541728D-F31C-46F3-CE7F-A3B2EC84293B}"/>
                </a:ext>
              </a:extLst>
            </p:cNvPr>
            <p:cNvSpPr/>
            <p:nvPr/>
          </p:nvSpPr>
          <p:spPr>
            <a:xfrm>
              <a:off x="9393863" y="4493591"/>
              <a:ext cx="320040" cy="320040"/>
            </a:xfrm>
            <a:prstGeom prst="ellipse">
              <a:avLst/>
            </a:prstGeom>
            <a:noFill/>
            <a:ln w="9525">
              <a:solidFill>
                <a:srgbClr val="45413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7" name="Picture 36" descr="A bottle pouring liquid onto a plate of food&#10;&#10;AI-generated content may be incorrect.">
            <a:extLst>
              <a:ext uri="{FF2B5EF4-FFF2-40B4-BE49-F238E27FC236}">
                <a16:creationId xmlns:a16="http://schemas.microsoft.com/office/drawing/2014/main" id="{B489A382-E1A1-4305-A929-49A46C7F0D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042" y="867324"/>
            <a:ext cx="3458184" cy="3393424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756D483D-5C64-8145-7DBD-FF10ADB1BBC3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6582844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BCBE92"/>
                </a:solidFill>
                <a:effectLst/>
                <a:uLnTx/>
                <a:uFillTx/>
                <a:latin typeface="GOTHAM-MEDIUM" pitchFamily="2" charset="77"/>
                <a:ea typeface="+mj-ea"/>
                <a:cs typeface="+mj-cs"/>
              </a:rPr>
              <a:t>HOW OLIVE OIL IS MADE AT ESPORÃO</a:t>
            </a:r>
            <a:endParaRPr kumimoji="0" lang="pt-PT" sz="2000" b="0" i="0" u="none" strike="noStrike" kern="1200" cap="none" spc="0" normalizeH="0" baseline="0" noProof="0">
              <a:ln>
                <a:noFill/>
              </a:ln>
              <a:solidFill>
                <a:srgbClr val="BCBE92"/>
              </a:solidFill>
              <a:effectLst/>
              <a:uLnTx/>
              <a:uFillTx/>
              <a:latin typeface="GOTHAM-MEDIUM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384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246EB8-C39F-2DBF-6621-A2158B9CC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F6B12-148B-F298-07F4-ECBBE2562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7" r="1"/>
          <a:stretch>
            <a:fillRect/>
          </a:stretch>
        </p:blipFill>
        <p:spPr>
          <a:xfrm>
            <a:off x="5529942" y="0"/>
            <a:ext cx="6662057" cy="685800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17174935-D0FC-55D7-A2B7-512F81BE3068}"/>
              </a:ext>
            </a:extLst>
          </p:cNvPr>
          <p:cNvSpPr txBox="1">
            <a:spLocks/>
          </p:cNvSpPr>
          <p:nvPr/>
        </p:nvSpPr>
        <p:spPr>
          <a:xfrm>
            <a:off x="743992" y="1104717"/>
            <a:ext cx="4079453" cy="314319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en-US" sz="2400">
                <a:solidFill>
                  <a:srgbClr val="625F52"/>
                </a:solidFill>
                <a:latin typeface="Gotham Bold" pitchFamily="50" charset="0"/>
              </a:rPr>
              <a:t>Olive oil is central to Portuguese culture—here are the facts buyers and consumers ask about most.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7B9A2C-FA00-D067-0F73-7CB80B940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B3F54165-148F-C1E2-7A9C-EDA1BF5ED9C1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36099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SELLING FACTS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CD8523-94D0-EF99-9025-10725B4C9C83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339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D9D1A9F-5477-30FC-A9AF-052B2B4D3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FAE190-A87C-B1F5-A51F-C957C644F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8"/>
          <a:stretch>
            <a:fillRect/>
          </a:stretch>
        </p:blipFill>
        <p:spPr>
          <a:xfrm>
            <a:off x="5529942" y="0"/>
            <a:ext cx="6662057" cy="685800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39D11410-DA8B-403F-ACBA-E39307BB942D}"/>
              </a:ext>
            </a:extLst>
          </p:cNvPr>
          <p:cNvSpPr txBox="1">
            <a:spLocks/>
          </p:cNvSpPr>
          <p:nvPr/>
        </p:nvSpPr>
        <p:spPr>
          <a:xfrm>
            <a:off x="743992" y="1104717"/>
            <a:ext cx="4079453" cy="8372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en-US" sz="2400">
                <a:solidFill>
                  <a:srgbClr val="625F52"/>
                </a:solidFill>
                <a:latin typeface="Gotham Bold" pitchFamily="50" charset="0"/>
              </a:rPr>
              <a:t>Know the Three Types of Olive Oil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18EE9-1865-BD21-6556-442EDF4F5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464016-63A2-26F8-8904-A858D799C7A2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644E4E6-3CAF-68E1-571F-151134370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29569" r="89070" b="24572"/>
          <a:stretch>
            <a:fillRect/>
          </a:stretch>
        </p:blipFill>
        <p:spPr>
          <a:xfrm>
            <a:off x="750645" y="2027821"/>
            <a:ext cx="581766" cy="314507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E39A88B-31B6-3AE1-E8C8-052C1A05329D}"/>
              </a:ext>
            </a:extLst>
          </p:cNvPr>
          <p:cNvSpPr txBox="1">
            <a:spLocks/>
          </p:cNvSpPr>
          <p:nvPr/>
        </p:nvSpPr>
        <p:spPr>
          <a:xfrm>
            <a:off x="1388426" y="2141038"/>
            <a:ext cx="4079453" cy="109855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1200"/>
              </a:lnSpc>
              <a:defRPr/>
            </a:pPr>
            <a:r>
              <a:rPr lang="pt-PT" sz="1000">
                <a:solidFill>
                  <a:srgbClr val="625F52"/>
                </a:solidFill>
                <a:latin typeface="Gotham Bold" pitchFamily="50" charset="0"/>
              </a:rPr>
              <a:t>EXTRA VIRGIN OLIVE OIL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Highest-quality olive oil, with the flavor and aroma of healthy olives.</a:t>
            </a:r>
          </a:p>
          <a:p>
            <a:pPr lvl="0" defTabSz="914382">
              <a:lnSpc>
                <a:spcPts val="1200"/>
              </a:lnSpc>
              <a:defRPr/>
            </a:pPr>
            <a:endParaRPr lang="en-US" sz="10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No sensory defects.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Acidity of 0.8% or less.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Suitable for direct consumption.</a:t>
            </a:r>
            <a:endParaRPr kumimoji="0" lang="pt-PT" sz="10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E15E9684-BB91-7EFB-FEEE-766D38EFB238}"/>
              </a:ext>
            </a:extLst>
          </p:cNvPr>
          <p:cNvSpPr txBox="1">
            <a:spLocks/>
          </p:cNvSpPr>
          <p:nvPr/>
        </p:nvSpPr>
        <p:spPr>
          <a:xfrm>
            <a:off x="1388426" y="3351529"/>
            <a:ext cx="4079453" cy="109855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1200"/>
              </a:lnSpc>
              <a:defRPr/>
            </a:pPr>
            <a:r>
              <a:rPr lang="pt-PT" sz="1000">
                <a:solidFill>
                  <a:srgbClr val="625F52"/>
                </a:solidFill>
                <a:latin typeface="Gotham Bold" pitchFamily="50" charset="0"/>
              </a:rPr>
              <a:t>VIRGIN OLIVE OIL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Good-quality olive oil, with the flavor and aroma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of healthy olives.</a:t>
            </a:r>
          </a:p>
          <a:p>
            <a:pPr lvl="0" defTabSz="914382">
              <a:lnSpc>
                <a:spcPts val="1200"/>
              </a:lnSpc>
              <a:defRPr/>
            </a:pPr>
            <a:endParaRPr lang="en-US" sz="10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Acidity of 2% or less; may have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  very slight aroma or flavor defects.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Suitable for direct consumption.</a:t>
            </a:r>
            <a:endParaRPr kumimoji="0" lang="pt-PT" sz="10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AEF79EA-605F-4B62-8C0E-300394CE12E2}"/>
              </a:ext>
            </a:extLst>
          </p:cNvPr>
          <p:cNvSpPr txBox="1">
            <a:spLocks/>
          </p:cNvSpPr>
          <p:nvPr/>
        </p:nvSpPr>
        <p:spPr>
          <a:xfrm>
            <a:off x="1388426" y="4727483"/>
            <a:ext cx="4079453" cy="109855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1200"/>
              </a:lnSpc>
              <a:defRPr/>
            </a:pPr>
            <a:r>
              <a:rPr lang="pt-PT" sz="1000">
                <a:solidFill>
                  <a:srgbClr val="625F52"/>
                </a:solidFill>
                <a:latin typeface="Gotham Bold" pitchFamily="50" charset="0"/>
              </a:rPr>
              <a:t>OLIVE OIL</a:t>
            </a: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A blend of refined olive oil and virgin olive oil.</a:t>
            </a:r>
          </a:p>
          <a:p>
            <a:pPr lvl="0" defTabSz="914382">
              <a:lnSpc>
                <a:spcPts val="1200"/>
              </a:lnSpc>
              <a:defRPr/>
            </a:pPr>
            <a:endParaRPr lang="en-US" sz="1000">
              <a:solidFill>
                <a:schemeClr val="bg2">
                  <a:lumMod val="75000"/>
                </a:schemeClr>
              </a:solidFill>
              <a:latin typeface="GOTHAM-MEDIUM" pitchFamily="2" charset="77"/>
            </a:endParaRPr>
          </a:p>
          <a:p>
            <a:pPr lvl="0" defTabSz="914382">
              <a:lnSpc>
                <a:spcPts val="1200"/>
              </a:lnSpc>
              <a:defRPr/>
            </a:pPr>
            <a:r>
              <a:rPr lang="en-US" sz="1000">
                <a:solidFill>
                  <a:schemeClr val="bg2">
                    <a:lumMod val="75000"/>
                  </a:schemeClr>
                </a:solidFill>
                <a:latin typeface="GOTHAM-MEDIUM" pitchFamily="2" charset="77"/>
              </a:rPr>
              <a:t>• Refined olive oil enriched with virgin olive oil; acidity of 1.0% or less.</a:t>
            </a:r>
            <a:endParaRPr kumimoji="0" lang="pt-PT" sz="10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1B37FD11-5C21-FA1A-0CC9-EE19EA83216D}"/>
              </a:ext>
            </a:extLst>
          </p:cNvPr>
          <p:cNvSpPr txBox="1">
            <a:spLocks/>
          </p:cNvSpPr>
          <p:nvPr/>
        </p:nvSpPr>
        <p:spPr>
          <a:xfrm>
            <a:off x="7891847" y="1018903"/>
            <a:ext cx="1938248" cy="42799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800">
                <a:solidFill>
                  <a:schemeClr val="bg1"/>
                </a:solidFill>
                <a:latin typeface="Gotham Bold" pitchFamily="50" charset="0"/>
              </a:rPr>
              <a:t>OLIVE</a:t>
            </a:r>
            <a:endParaRPr kumimoji="0" lang="pt-PT" sz="18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273ADF48-8651-6D1F-D315-FC3C003B8F34}"/>
              </a:ext>
            </a:extLst>
          </p:cNvPr>
          <p:cNvSpPr txBox="1">
            <a:spLocks/>
          </p:cNvSpPr>
          <p:nvPr/>
        </p:nvSpPr>
        <p:spPr>
          <a:xfrm>
            <a:off x="6435634" y="1820091"/>
            <a:ext cx="1456213" cy="127145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600">
                <a:solidFill>
                  <a:schemeClr val="bg1"/>
                </a:solidFill>
                <a:latin typeface="Gotham Bold" pitchFamily="50" charset="0"/>
              </a:rPr>
              <a:t>EXTRA VIRGIN OLIVE OIL</a:t>
            </a:r>
            <a:endParaRPr kumimoji="0" lang="pt-PT" sz="1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2103D5CC-285F-70B0-6540-66A31F1A5058}"/>
              </a:ext>
            </a:extLst>
          </p:cNvPr>
          <p:cNvSpPr txBox="1">
            <a:spLocks/>
          </p:cNvSpPr>
          <p:nvPr/>
        </p:nvSpPr>
        <p:spPr>
          <a:xfrm>
            <a:off x="8133805" y="1820091"/>
            <a:ext cx="1456213" cy="127145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600">
                <a:solidFill>
                  <a:schemeClr val="bg1"/>
                </a:solidFill>
                <a:latin typeface="Gotham Bold" pitchFamily="50" charset="0"/>
              </a:rPr>
              <a:t>VIRGIN OLIVE OIL</a:t>
            </a:r>
            <a:endParaRPr kumimoji="0" lang="pt-PT" sz="1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ld" pitchFamily="50" charset="0"/>
            </a:endParaRP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E36B01E2-EA8C-8CF8-D796-0BAB9243420F}"/>
              </a:ext>
            </a:extLst>
          </p:cNvPr>
          <p:cNvSpPr txBox="1">
            <a:spLocks/>
          </p:cNvSpPr>
          <p:nvPr/>
        </p:nvSpPr>
        <p:spPr>
          <a:xfrm>
            <a:off x="9823268" y="1820091"/>
            <a:ext cx="1456213" cy="1271451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600" i="1">
                <a:solidFill>
                  <a:schemeClr val="bg1"/>
                </a:solidFill>
                <a:latin typeface="Gotham Bold" pitchFamily="50" charset="0"/>
              </a:rPr>
              <a:t>LAMPANTE </a:t>
            </a:r>
            <a:r>
              <a:rPr lang="pt-PT" sz="1600">
                <a:solidFill>
                  <a:schemeClr val="bg1"/>
                </a:solidFill>
                <a:latin typeface="Gotham Bold" pitchFamily="50" charset="0"/>
              </a:rPr>
              <a:t>OIL</a:t>
            </a:r>
            <a:endParaRPr kumimoji="0" lang="pt-PT" sz="1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ld" pitchFamily="50" charset="0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8B499093-6D21-DD24-CD01-EF936BFA54ED}"/>
              </a:ext>
            </a:extLst>
          </p:cNvPr>
          <p:cNvSpPr txBox="1">
            <a:spLocks/>
          </p:cNvSpPr>
          <p:nvPr/>
        </p:nvSpPr>
        <p:spPr>
          <a:xfrm>
            <a:off x="9823268" y="4258491"/>
            <a:ext cx="1456213" cy="97536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600">
                <a:solidFill>
                  <a:srgbClr val="484F29"/>
                </a:solidFill>
                <a:latin typeface="Gotham Bold" pitchFamily="50" charset="0"/>
              </a:rPr>
              <a:t>REFINED OLIVE OIL</a:t>
            </a:r>
            <a:endParaRPr kumimoji="0" lang="pt-PT" sz="1600" u="none" strike="noStrike" kern="1200" cap="none" spc="0" normalizeH="0" baseline="0" noProof="0">
              <a:ln>
                <a:noFill/>
              </a:ln>
              <a:solidFill>
                <a:srgbClr val="484F29"/>
              </a:solidFill>
              <a:effectLst/>
              <a:uLnTx/>
              <a:uFillTx/>
              <a:latin typeface="Gotham Bold" pitchFamily="50" charset="0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7C28A4E8-8F19-2B8C-E1EF-6517BC8BC01F}"/>
              </a:ext>
            </a:extLst>
          </p:cNvPr>
          <p:cNvSpPr txBox="1">
            <a:spLocks/>
          </p:cNvSpPr>
          <p:nvPr/>
        </p:nvSpPr>
        <p:spPr>
          <a:xfrm>
            <a:off x="6435634" y="5695406"/>
            <a:ext cx="4843847" cy="42799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400">
                <a:solidFill>
                  <a:srgbClr val="625F52"/>
                </a:solidFill>
                <a:latin typeface="Gotham Bold" pitchFamily="50" charset="0"/>
              </a:rPr>
              <a:t>OLIVE OIL = REFINED OIL + VIRGIN OLIVE OIL</a:t>
            </a:r>
            <a:endParaRPr kumimoji="0" lang="pt-PT" sz="1400" u="none" strike="noStrike" kern="1200" cap="none" spc="0" normalizeH="0" baseline="0" noProof="0">
              <a:ln>
                <a:noFill/>
              </a:ln>
              <a:solidFill>
                <a:srgbClr val="625F52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C9B493B2-CCBE-D8EB-4FDF-021A476D9046}"/>
              </a:ext>
            </a:extLst>
          </p:cNvPr>
          <p:cNvSpPr txBox="1">
            <a:spLocks/>
          </p:cNvSpPr>
          <p:nvPr/>
        </p:nvSpPr>
        <p:spPr>
          <a:xfrm>
            <a:off x="9823268" y="3464738"/>
            <a:ext cx="1456213" cy="41928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382">
              <a:lnSpc>
                <a:spcPct val="100000"/>
              </a:lnSpc>
              <a:defRPr/>
            </a:pPr>
            <a:r>
              <a:rPr lang="pt-PT" sz="1200">
                <a:solidFill>
                  <a:schemeClr val="bg1"/>
                </a:solidFill>
                <a:latin typeface="Gotham Bold" pitchFamily="50" charset="0"/>
              </a:rPr>
              <a:t>REFINING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AD5E00DA-28B6-F244-D77E-2CAF57984A85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36099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SELLING FACTS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83504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6BA324B-8482-2C24-EB46-44AA88ACD8DD}"/>
              </a:ext>
            </a:extLst>
          </p:cNvPr>
          <p:cNvSpPr txBox="1">
            <a:spLocks/>
          </p:cNvSpPr>
          <p:nvPr/>
        </p:nvSpPr>
        <p:spPr>
          <a:xfrm>
            <a:off x="750643" y="3821066"/>
            <a:ext cx="4114990" cy="10966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Acidity is a laboratory measurement—not something you can taste or smell. Unlike the acidity in a lemon or orange, olive oil acidity is not perceptible to the senses.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6FA5BBC-CF29-369E-FE97-62F02E8A9F38}"/>
              </a:ext>
            </a:extLst>
          </p:cNvPr>
          <p:cNvSpPr txBox="1">
            <a:spLocks/>
          </p:cNvSpPr>
          <p:nvPr/>
        </p:nvSpPr>
        <p:spPr>
          <a:xfrm>
            <a:off x="750643" y="1614195"/>
            <a:ext cx="4212055" cy="109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Heat can compromise olive oil quality and diminish its aroma and flavor. Store olive oil in a cool, dark place away from the stove.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E7E700A-9929-ED99-7E07-6AB3058722F8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36099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DID YOU KNOW?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2E497D-7AF3-D694-7760-E2D0A469574E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>
            <a:extLst>
              <a:ext uri="{FF2B5EF4-FFF2-40B4-BE49-F238E27FC236}">
                <a16:creationId xmlns:a16="http://schemas.microsoft.com/office/drawing/2014/main" id="{729DE179-B8FD-2598-5589-3C2431C8557F}"/>
              </a:ext>
            </a:extLst>
          </p:cNvPr>
          <p:cNvSpPr txBox="1">
            <a:spLocks/>
          </p:cNvSpPr>
          <p:nvPr/>
        </p:nvSpPr>
        <p:spPr>
          <a:xfrm>
            <a:off x="743992" y="1104717"/>
            <a:ext cx="4079453" cy="8372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kumimoji="0" lang="en-US" sz="2400" u="none" strike="noStrike" kern="1200" cap="none" spc="0" normalizeH="0" baseline="0" noProof="0">
                <a:ln>
                  <a:noFill/>
                </a:ln>
                <a:solidFill>
                  <a:srgbClr val="625F52"/>
                </a:solidFill>
                <a:effectLst/>
                <a:uLnTx/>
                <a:uFillTx/>
                <a:latin typeface="Gotham Bold" pitchFamily="50" charset="0"/>
              </a:rPr>
              <a:t>Storage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C7826D0B-BCBD-1CCD-A107-128B400BEB24}"/>
              </a:ext>
            </a:extLst>
          </p:cNvPr>
          <p:cNvSpPr txBox="1">
            <a:spLocks/>
          </p:cNvSpPr>
          <p:nvPr/>
        </p:nvSpPr>
        <p:spPr>
          <a:xfrm>
            <a:off x="743992" y="3307589"/>
            <a:ext cx="4079453" cy="43314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 err="1">
                <a:solidFill>
                  <a:srgbClr val="625F52"/>
                </a:solidFill>
                <a:latin typeface="Gotham Bold" pitchFamily="50" charset="0"/>
              </a:rPr>
              <a:t>Acidity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BCE1A9E-7FA9-ADD1-1593-D9277F80B82F}"/>
              </a:ext>
            </a:extLst>
          </p:cNvPr>
          <p:cNvSpPr txBox="1">
            <a:spLocks/>
          </p:cNvSpPr>
          <p:nvPr/>
        </p:nvSpPr>
        <p:spPr>
          <a:xfrm>
            <a:off x="5522149" y="1641327"/>
            <a:ext cx="4212055" cy="109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Esporão harvests from October through December. The olives move quickly to our mill to preserve freshness and quality.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194FCD67-16F1-C16D-081F-F0909EE7554B}"/>
              </a:ext>
            </a:extLst>
          </p:cNvPr>
          <p:cNvSpPr txBox="1">
            <a:spLocks/>
          </p:cNvSpPr>
          <p:nvPr/>
        </p:nvSpPr>
        <p:spPr>
          <a:xfrm>
            <a:off x="5515498" y="1104717"/>
            <a:ext cx="4079453" cy="8372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625F52"/>
                </a:solidFill>
                <a:latin typeface="Gotham Bold" pitchFamily="50" charset="0"/>
              </a:rPr>
              <a:t>Harvest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0C49C460-8CD1-EDEC-0B95-640978175770}"/>
              </a:ext>
            </a:extLst>
          </p:cNvPr>
          <p:cNvSpPr txBox="1">
            <a:spLocks/>
          </p:cNvSpPr>
          <p:nvPr/>
        </p:nvSpPr>
        <p:spPr>
          <a:xfrm>
            <a:off x="5522149" y="3370374"/>
            <a:ext cx="4212055" cy="109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Color is not a measure of olive oil quality. The olive variety and ripeness at harvest determine the oil’s hue.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CB0FC174-4E4E-6F69-D64D-401089052D04}"/>
              </a:ext>
            </a:extLst>
          </p:cNvPr>
          <p:cNvSpPr txBox="1">
            <a:spLocks/>
          </p:cNvSpPr>
          <p:nvPr/>
        </p:nvSpPr>
        <p:spPr>
          <a:xfrm>
            <a:off x="5515498" y="2833764"/>
            <a:ext cx="4079453" cy="8372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>
                <a:solidFill>
                  <a:srgbClr val="625F52"/>
                </a:solidFill>
                <a:latin typeface="Gotham Bold" pitchFamily="50" charset="0"/>
              </a:rPr>
              <a:t>Color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0143F177-AA77-24EA-70F8-44FF7C572AA3}"/>
              </a:ext>
            </a:extLst>
          </p:cNvPr>
          <p:cNvSpPr txBox="1">
            <a:spLocks/>
          </p:cNvSpPr>
          <p:nvPr/>
        </p:nvSpPr>
        <p:spPr>
          <a:xfrm>
            <a:off x="5522149" y="5099422"/>
            <a:ext cx="4212055" cy="109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sz="1200">
                <a:solidFill>
                  <a:srgbClr val="A7A69B"/>
                </a:solidFill>
                <a:latin typeface="GOTHAM-MEDIUM" pitchFamily="2" charset="77"/>
              </a:rPr>
              <a:t>We extract below 27°C (81°F) to preserve the oil’s aromas, flavors, and quality.</a:t>
            </a:r>
            <a:endParaRPr lang="pt-PT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26" name="Title 4">
            <a:extLst>
              <a:ext uri="{FF2B5EF4-FFF2-40B4-BE49-F238E27FC236}">
                <a16:creationId xmlns:a16="http://schemas.microsoft.com/office/drawing/2014/main" id="{161220A0-33EF-9CB4-BF41-F6048FA0FB18}"/>
              </a:ext>
            </a:extLst>
          </p:cNvPr>
          <p:cNvSpPr txBox="1">
            <a:spLocks/>
          </p:cNvSpPr>
          <p:nvPr/>
        </p:nvSpPr>
        <p:spPr>
          <a:xfrm>
            <a:off x="5515498" y="4562812"/>
            <a:ext cx="4079453" cy="8372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pt-PT" sz="2400" err="1">
                <a:solidFill>
                  <a:srgbClr val="625F52"/>
                </a:solidFill>
                <a:latin typeface="Gotham Bold" pitchFamily="50" charset="0"/>
              </a:rPr>
              <a:t>Cold extraction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5CB4759-7D4E-214A-51D6-A29674168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9" y="5939248"/>
            <a:ext cx="986952" cy="3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0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CC6A75-143C-8CAF-CC58-75825F58B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6" r="2" b="44606"/>
          <a:stretch>
            <a:fillRect/>
          </a:stretch>
        </p:blipFill>
        <p:spPr>
          <a:xfrm>
            <a:off x="0" y="1753984"/>
            <a:ext cx="12192000" cy="204493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24BACC-9EF6-89F6-966C-D0D85630FF24}"/>
              </a:ext>
            </a:extLst>
          </p:cNvPr>
          <p:cNvCxnSpPr/>
          <p:nvPr/>
        </p:nvCxnSpPr>
        <p:spPr>
          <a:xfrm>
            <a:off x="839788" y="1018903"/>
            <a:ext cx="4690155" cy="0"/>
          </a:xfrm>
          <a:prstGeom prst="line">
            <a:avLst/>
          </a:prstGeom>
          <a:ln w="12700">
            <a:solidFill>
              <a:srgbClr val="625F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>
            <a:extLst>
              <a:ext uri="{FF2B5EF4-FFF2-40B4-BE49-F238E27FC236}">
                <a16:creationId xmlns:a16="http://schemas.microsoft.com/office/drawing/2014/main" id="{244210C0-E912-E123-AA24-DB7DA41FF07E}"/>
              </a:ext>
            </a:extLst>
          </p:cNvPr>
          <p:cNvSpPr txBox="1">
            <a:spLocks/>
          </p:cNvSpPr>
          <p:nvPr/>
        </p:nvSpPr>
        <p:spPr>
          <a:xfrm>
            <a:off x="743992" y="1104716"/>
            <a:ext cx="6523826" cy="54991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lnSpc>
                <a:spcPts val="3200"/>
              </a:lnSpc>
              <a:defRPr/>
            </a:pPr>
            <a:r>
              <a:rPr lang="en-US" sz="2400">
                <a:solidFill>
                  <a:srgbClr val="625F52"/>
                </a:solidFill>
                <a:latin typeface="Gotham Bold" pitchFamily="50" charset="0"/>
              </a:rPr>
              <a:t>How to Taste Olive Oil</a:t>
            </a:r>
            <a:endParaRPr kumimoji="0" lang="pt-PT" sz="240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-MEDIUM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14F1C2-33BC-7459-02B8-F95B8C856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40" y="410066"/>
            <a:ext cx="986952" cy="327522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D2A3CB82-0E85-19E0-9B2F-F965044A6C01}"/>
              </a:ext>
            </a:extLst>
          </p:cNvPr>
          <p:cNvSpPr txBox="1">
            <a:spLocks/>
          </p:cNvSpPr>
          <p:nvPr/>
        </p:nvSpPr>
        <p:spPr>
          <a:xfrm>
            <a:off x="709079" y="3898270"/>
            <a:ext cx="2036100" cy="1853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">
                <a:solidFill>
                  <a:srgbClr val="A7A69B"/>
                </a:solidFill>
                <a:latin typeface="GOTHAM-MEDIUM" pitchFamily="2" charset="77"/>
              </a:rPr>
              <a:t>Pour about 1 tablespoon (15 mL) into a cobalt-blue tasting glass. The blue glass masks color, which reflects variety and ripeness—not quality.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52371FA5-3787-8478-A87F-5471782561EA}"/>
              </a:ext>
            </a:extLst>
          </p:cNvPr>
          <p:cNvSpPr txBox="1">
            <a:spLocks/>
          </p:cNvSpPr>
          <p:nvPr/>
        </p:nvSpPr>
        <p:spPr>
          <a:xfrm>
            <a:off x="2895327" y="3898270"/>
            <a:ext cx="2036100" cy="1853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">
                <a:solidFill>
                  <a:srgbClr val="A7A69B"/>
                </a:solidFill>
                <a:latin typeface="GOTHAM-MEDIUM" pitchFamily="2" charset="77"/>
              </a:rPr>
              <a:t>Cover the glass and warm the oil to about 82°F (28°C) to release its aromas and flavors.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067B9EF-B8A4-9911-3B53-97898459D730}"/>
              </a:ext>
            </a:extLst>
          </p:cNvPr>
          <p:cNvSpPr txBox="1">
            <a:spLocks/>
          </p:cNvSpPr>
          <p:nvPr/>
        </p:nvSpPr>
        <p:spPr>
          <a:xfrm>
            <a:off x="5089885" y="3898270"/>
            <a:ext cx="2036100" cy="1853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">
                <a:solidFill>
                  <a:srgbClr val="A7A69B"/>
                </a:solidFill>
                <a:latin typeface="GOTHAM-MEDIUM" pitchFamily="2" charset="77"/>
              </a:rPr>
              <a:t>Swirl gently, remove the cover, and inhale slowly. Take a small sip and move the oil around your mouth. Draw in a little air to reveal retronasal aromas, then swallow.</a:t>
            </a:r>
            <a:br>
              <a:rPr lang="en-GB" sz="1200">
                <a:solidFill>
                  <a:srgbClr val="A7A69B"/>
                </a:solidFill>
                <a:latin typeface="GOTHAM-MEDIUM" pitchFamily="2" charset="77"/>
              </a:rPr>
            </a:br>
            <a:endParaRPr lang="en-GB" sz="1200">
              <a:solidFill>
                <a:srgbClr val="A7A69B"/>
              </a:solidFill>
              <a:latin typeface="GOTHAM-MEDIUM" pitchFamily="2" charset="77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E9C2998D-9949-678D-C2D9-D1D18074F9B7}"/>
              </a:ext>
            </a:extLst>
          </p:cNvPr>
          <p:cNvSpPr txBox="1">
            <a:spLocks/>
          </p:cNvSpPr>
          <p:nvPr/>
        </p:nvSpPr>
        <p:spPr>
          <a:xfrm>
            <a:off x="7267818" y="3898270"/>
            <a:ext cx="2036100" cy="1853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">
                <a:solidFill>
                  <a:srgbClr val="A7A69B"/>
                </a:solidFill>
                <a:latin typeface="GOTHAM-MEDIUM" pitchFamily="2" charset="77"/>
              </a:rPr>
              <a:t>Cleanse your palate between samples with water and a slice of apple.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027FA4C-22AD-C2EB-0EB6-7099A4AF077C}"/>
              </a:ext>
            </a:extLst>
          </p:cNvPr>
          <p:cNvSpPr txBox="1">
            <a:spLocks/>
          </p:cNvSpPr>
          <p:nvPr/>
        </p:nvSpPr>
        <p:spPr>
          <a:xfrm>
            <a:off x="9445752" y="3898270"/>
            <a:ext cx="2036100" cy="18534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">
                <a:solidFill>
                  <a:srgbClr val="A7A69B"/>
                </a:solidFill>
                <a:latin typeface="GOTHAM-MEDIUM" pitchFamily="2" charset="77"/>
              </a:rPr>
              <a:t>For a more casual tasting, pair several olive oils with pieces of neutral white bread—a simple, engaging way to start a meal.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5F5941A3-D68E-5EE5-25CA-CC97A4BE605C}"/>
              </a:ext>
            </a:extLst>
          </p:cNvPr>
          <p:cNvSpPr txBox="1">
            <a:spLocks/>
          </p:cNvSpPr>
          <p:nvPr/>
        </p:nvSpPr>
        <p:spPr>
          <a:xfrm>
            <a:off x="750644" y="660580"/>
            <a:ext cx="2036099" cy="2625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382">
              <a:defRPr/>
            </a:pPr>
            <a:r>
              <a:rPr lang="pt-PT" sz="1200">
                <a:solidFill>
                  <a:srgbClr val="767265"/>
                </a:solidFill>
                <a:latin typeface="GOTHAM-MEDIUM" pitchFamily="2" charset="77"/>
              </a:rPr>
              <a:t>DID YOU KNOW?</a:t>
            </a:r>
            <a:endParaRPr kumimoji="0" lang="pt-PT" sz="2000" u="none" strike="noStrike" kern="1200" cap="none" spc="0" normalizeH="0" baseline="0" noProof="0">
              <a:ln>
                <a:noFill/>
              </a:ln>
              <a:solidFill>
                <a:srgbClr val="767265"/>
              </a:solidFill>
              <a:effectLst/>
              <a:uLnTx/>
              <a:uFillTx/>
              <a:latin typeface="GOTHAM-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533733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Esporão">
      <a:dk1>
        <a:srgbClr val="7F7F7F"/>
      </a:dk1>
      <a:lt1>
        <a:sysClr val="window" lastClr="FFFFFF"/>
      </a:lt1>
      <a:dk2>
        <a:srgbClr val="968F8B"/>
      </a:dk2>
      <a:lt2>
        <a:srgbClr val="E7E6E6"/>
      </a:lt2>
      <a:accent1>
        <a:srgbClr val="B1A57E"/>
      </a:accent1>
      <a:accent2>
        <a:srgbClr val="F4B183"/>
      </a:accent2>
      <a:accent3>
        <a:srgbClr val="A5A5A5"/>
      </a:accent3>
      <a:accent4>
        <a:srgbClr val="A8D08D"/>
      </a:accent4>
      <a:accent5>
        <a:srgbClr val="2F5496"/>
      </a:accent5>
      <a:accent6>
        <a:srgbClr val="70AD47"/>
      </a:accent6>
      <a:hlink>
        <a:srgbClr val="0563C1"/>
      </a:hlink>
      <a:folHlink>
        <a:srgbClr val="954F72"/>
      </a:folHlink>
    </a:clrScheme>
    <a:fontScheme name="Esporão">
      <a:majorFont>
        <a:latin typeface="Gotham Bold"/>
        <a:ea typeface=""/>
        <a:cs typeface=""/>
      </a:majorFont>
      <a:minorFont>
        <a:latin typeface="Gotham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Esporão Azeit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17D64"/>
      </a:accent1>
      <a:accent2>
        <a:srgbClr val="A55D33"/>
      </a:accent2>
      <a:accent3>
        <a:srgbClr val="A5A5A5"/>
      </a:accent3>
      <a:accent4>
        <a:srgbClr val="C59833"/>
      </a:accent4>
      <a:accent5>
        <a:srgbClr val="5B9BD5"/>
      </a:accent5>
      <a:accent6>
        <a:srgbClr val="9CA66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Vinagre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C1E2B"/>
      </a:accent1>
      <a:accent2>
        <a:srgbClr val="AF4629"/>
      </a:accent2>
      <a:accent3>
        <a:srgbClr val="883D30"/>
      </a:accent3>
      <a:accent4>
        <a:srgbClr val="CC783E"/>
      </a:accent4>
      <a:accent5>
        <a:srgbClr val="A07C3A"/>
      </a:accent5>
      <a:accent6>
        <a:srgbClr val="ED7D31"/>
      </a:accent6>
      <a:hlink>
        <a:srgbClr val="0563C1"/>
      </a:hlink>
      <a:folHlink>
        <a:srgbClr val="954F72"/>
      </a:folHlink>
    </a:clrScheme>
    <a:fontScheme name="Esporão">
      <a:majorFont>
        <a:latin typeface="Gotham Bold"/>
        <a:ea typeface=""/>
        <a:cs typeface=""/>
      </a:majorFont>
      <a:minorFont>
        <a:latin typeface="Gotham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efd05627-61d7-4641-a655-797c395b0812" xsi:nil="true"/>
    <SharedWithUsers xmlns="f748d73f-9f29-4a40-a367-50fba70dafdc">
      <UserInfo>
        <DisplayName>Viviana Martins</DisplayName>
        <AccountId>294</AccountId>
        <AccountType/>
      </UserInfo>
      <UserInfo>
        <DisplayName>Francisca Sottomayor</DisplayName>
        <AccountId>195</AccountId>
        <AccountType/>
      </UserInfo>
      <UserInfo>
        <DisplayName>Afonso Sousa</DisplayName>
        <AccountId>227</AccountId>
        <AccountType/>
      </UserInfo>
      <UserInfo>
        <DisplayName>Ana Carrilho</DisplayName>
        <AccountId>148</AccountId>
        <AccountType/>
      </UserInfo>
      <UserInfo>
        <DisplayName>Antonio Roquette</DisplayName>
        <AccountId>88</AccountId>
        <AccountType/>
      </UserInfo>
      <UserInfo>
        <DisplayName>Patricia Pimenta</DisplayName>
        <AccountId>1018</AccountId>
        <AccountType/>
      </UserInfo>
    </SharedWithUsers>
    <lcf76f155ced4ddcb4097134ff3c332f xmlns="efd05627-61d7-4641-a655-797c395b0812">
      <Terms xmlns="http://schemas.microsoft.com/office/infopath/2007/PartnerControls"/>
    </lcf76f155ced4ddcb4097134ff3c332f>
    <TaxCatchAll xmlns="df2bf805-dfa4-40e8-a97d-b62679019cd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2278135881B478451B6093634C3D1" ma:contentTypeVersion="19" ma:contentTypeDescription="Create a new document." ma:contentTypeScope="" ma:versionID="69da2d3a4c44b887b9d6696ad1a05bf3">
  <xsd:schema xmlns:xsd="http://www.w3.org/2001/XMLSchema" xmlns:xs="http://www.w3.org/2001/XMLSchema" xmlns:p="http://schemas.microsoft.com/office/2006/metadata/properties" xmlns:ns2="efd05627-61d7-4641-a655-797c395b0812" xmlns:ns3="f748d73f-9f29-4a40-a367-50fba70dafdc" xmlns:ns4="df2bf805-dfa4-40e8-a97d-b62679019cd4" targetNamespace="http://schemas.microsoft.com/office/2006/metadata/properties" ma:root="true" ma:fieldsID="6096411dd7e78b2c0ccb8ca4da072a83" ns2:_="" ns3:_="" ns4:_="">
    <xsd:import namespace="efd05627-61d7-4641-a655-797c395b0812"/>
    <xsd:import namespace="f748d73f-9f29-4a40-a367-50fba70dafdc"/>
    <xsd:import namespace="df2bf805-dfa4-40e8-a97d-b62679019c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d05627-61d7-4641-a655-797c395b08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f23cffa-6263-4da1-9c0f-917586ec88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8d73f-9f29-4a40-a367-50fba70da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2bf805-dfa4-40e8-a97d-b62679019cd4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f0c30f1-1e80-43ec-a181-60bbfea610e7}" ma:internalName="TaxCatchAll" ma:showField="CatchAllData" ma:web="df2bf805-dfa4-40e8-a97d-b62679019c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2EF8B5-7DD8-4E6E-891F-4AC9E95E95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640028-BC7A-4FB9-9546-0EA48B57E9E1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f748d73f-9f29-4a40-a367-50fba70dafdc"/>
    <ds:schemaRef ds:uri="http://purl.org/dc/terms/"/>
    <ds:schemaRef ds:uri="efd05627-61d7-4641-a655-797c395b0812"/>
    <ds:schemaRef ds:uri="df2bf805-dfa4-40e8-a97d-b62679019cd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A8F229D-0517-4DFD-9A17-FC728BD7BCBB}">
  <ds:schemaRefs>
    <ds:schemaRef ds:uri="df2bf805-dfa4-40e8-a97d-b62679019cd4"/>
    <ds:schemaRef ds:uri="efd05627-61d7-4641-a655-797c395b0812"/>
    <ds:schemaRef ds:uri="f748d73f-9f29-4a40-a367-50fba70daf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1569</Words>
  <Application>Microsoft Macintosh PowerPoint</Application>
  <PresentationFormat>Widescreen</PresentationFormat>
  <Paragraphs>266</Paragraphs>
  <Slides>27</Slides>
  <Notes>10</Notes>
  <HiddenSlides>7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Adobe Garamond Pro</vt:lpstr>
      <vt:lpstr>Arial</vt:lpstr>
      <vt:lpstr>Calibri</vt:lpstr>
      <vt:lpstr>Calibri Light</vt:lpstr>
      <vt:lpstr>Gotham</vt:lpstr>
      <vt:lpstr>Gotham Bold</vt:lpstr>
      <vt:lpstr>Gotham Light</vt:lpstr>
      <vt:lpstr>Gotham Medium</vt:lpstr>
      <vt:lpstr>GOTHAM-MEDIUM</vt:lpstr>
      <vt:lpstr>Tema do Office</vt:lpstr>
      <vt:lpstr>7_Office Theme</vt:lpstr>
      <vt:lpstr>1_Office Theme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2022</dc:title>
  <dc:creator>Filipa Afonso</dc:creator>
  <cp:lastModifiedBy>Erin Drain</cp:lastModifiedBy>
  <cp:revision>2</cp:revision>
  <cp:lastPrinted>2026-04-16T15:35:48Z</cp:lastPrinted>
  <dcterms:created xsi:type="dcterms:W3CDTF">2021-11-03T11:31:59Z</dcterms:created>
  <dcterms:modified xsi:type="dcterms:W3CDTF">2026-09-03T14:57:48Z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0x01010036C2278135881B478451B6093634C3D1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