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5" r:id="rId3"/>
  </p:sldMasterIdLst>
  <p:notesMasterIdLst>
    <p:notesMasterId r:id="rId6"/>
  </p:notesMasterIdLst>
  <p:sldIdLst>
    <p:sldId id="257" r:id="rId4"/>
    <p:sldId id="258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C9AB"/>
    <a:srgbClr val="1F574A"/>
    <a:srgbClr val="F7F3ED"/>
    <a:srgbClr val="C87259"/>
    <a:srgbClr val="D4866C"/>
    <a:srgbClr val="E9C8BE"/>
    <a:srgbClr val="C99588"/>
    <a:srgbClr val="212D2F"/>
    <a:srgbClr val="FFFFFF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65" autoAdjust="0"/>
    <p:restoredTop sz="97023"/>
  </p:normalViewPr>
  <p:slideViewPr>
    <p:cSldViewPr snapToGrid="0">
      <p:cViewPr varScale="1">
        <p:scale>
          <a:sx n="81" d="100"/>
          <a:sy n="81" d="100"/>
        </p:scale>
        <p:origin x="2520" y="18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ADA9C-1534-C24E-8375-0C8B2101CE5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A25A5-DC15-794E-8563-0234F6668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7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08913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1pPr>
    <a:lvl2pPr marL="354456" algn="l" defTabSz="708913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2pPr>
    <a:lvl3pPr marL="708913" algn="l" defTabSz="708913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3pPr>
    <a:lvl4pPr marL="1063369" algn="l" defTabSz="708913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4pPr>
    <a:lvl5pPr marL="1417825" algn="l" defTabSz="708913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5pPr>
    <a:lvl6pPr marL="1772282" algn="l" defTabSz="708913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6pPr>
    <a:lvl7pPr marL="2126738" algn="l" defTabSz="708913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7pPr>
    <a:lvl8pPr marL="2481194" algn="l" defTabSz="708913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8pPr>
    <a:lvl9pPr marL="2835651" algn="l" defTabSz="708913" rtl="0" eaLnBrk="1" latinLnBrk="0" hangingPunct="1">
      <a:defRPr sz="93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A25A5-DC15-794E-8563-0234F66683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0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1B66E5-138B-5A81-89D4-F62D75751AA1}"/>
              </a:ext>
            </a:extLst>
          </p:cNvPr>
          <p:cNvSpPr/>
          <p:nvPr userDrawn="1"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7F3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F3D9DCAF-3C29-A884-1634-299A544F2A0A}"/>
              </a:ext>
            </a:extLst>
          </p:cNvPr>
          <p:cNvSpPr/>
          <p:nvPr userDrawn="1"/>
        </p:nvSpPr>
        <p:spPr>
          <a:xfrm>
            <a:off x="3328532" y="887055"/>
            <a:ext cx="2869921" cy="9175896"/>
          </a:xfrm>
          <a:prstGeom prst="round2SameRect">
            <a:avLst/>
          </a:prstGeom>
          <a:solidFill>
            <a:schemeClr val="bg1">
              <a:alpha val="5330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C57FA-2729-A3CA-E42D-3E81273DFD3A}"/>
              </a:ext>
            </a:extLst>
          </p:cNvPr>
          <p:cNvSpPr txBox="1"/>
          <p:nvPr userDrawn="1"/>
        </p:nvSpPr>
        <p:spPr>
          <a:xfrm>
            <a:off x="395474" y="667155"/>
            <a:ext cx="2527457" cy="439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58" b="1" spc="-100" dirty="0">
                <a:solidFill>
                  <a:srgbClr val="1D5749"/>
                </a:solidFill>
                <a:latin typeface="Century Gothic" panose="020B0502020202020204" pitchFamily="34" charset="0"/>
              </a:rPr>
              <a:t>Pricing &amp; Press</a:t>
            </a:r>
            <a:endParaRPr lang="en-US" sz="2258" b="1" spc="-100" dirty="0">
              <a:solidFill>
                <a:srgbClr val="1D574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DF78A-0F7E-3B57-96CA-703C804427A2}"/>
              </a:ext>
            </a:extLst>
          </p:cNvPr>
          <p:cNvSpPr txBox="1"/>
          <p:nvPr userDrawn="1"/>
        </p:nvSpPr>
        <p:spPr>
          <a:xfrm>
            <a:off x="427173" y="1209295"/>
            <a:ext cx="1444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F574A"/>
                </a:solidFill>
                <a:latin typeface="Georgia" panose="02040502050405020303" pitchFamily="18" charset="0"/>
              </a:rPr>
              <a:t>Estate Wines</a:t>
            </a:r>
            <a:endParaRPr lang="en-US" sz="1600" b="1" dirty="0">
              <a:solidFill>
                <a:srgbClr val="202E2F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B3FFB-35EB-022B-F894-9CEFE4BDC450}"/>
              </a:ext>
            </a:extLst>
          </p:cNvPr>
          <p:cNvSpPr txBox="1"/>
          <p:nvPr userDrawn="1"/>
        </p:nvSpPr>
        <p:spPr>
          <a:xfrm>
            <a:off x="6449543" y="1209295"/>
            <a:ext cx="8306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F574A"/>
                </a:solidFill>
                <a:latin typeface="Georgia" panose="02040502050405020303" pitchFamily="18" charset="0"/>
              </a:rPr>
              <a:t>Price</a:t>
            </a:r>
            <a:endParaRPr lang="en-US" sz="1600" b="1" dirty="0">
              <a:solidFill>
                <a:srgbClr val="202E2F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A7751-08A0-C5C8-5FCC-11254DCF6A36}"/>
              </a:ext>
            </a:extLst>
          </p:cNvPr>
          <p:cNvSpPr txBox="1"/>
          <p:nvPr userDrawn="1"/>
        </p:nvSpPr>
        <p:spPr>
          <a:xfrm>
            <a:off x="3485569" y="1209295"/>
            <a:ext cx="1444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F574A"/>
                </a:solidFill>
                <a:latin typeface="Georgia" panose="02040502050405020303" pitchFamily="18" charset="0"/>
              </a:rPr>
              <a:t>90+ </a:t>
            </a:r>
            <a:r>
              <a:rPr lang="en-US" sz="1600" dirty="0">
                <a:solidFill>
                  <a:srgbClr val="1F574A"/>
                </a:solidFill>
                <a:latin typeface="Georgia" panose="02040502050405020303" pitchFamily="18" charset="0"/>
              </a:rPr>
              <a:t>Press</a:t>
            </a:r>
            <a:endParaRPr lang="en-US" sz="1600" b="1" dirty="0">
              <a:solidFill>
                <a:srgbClr val="202E2F"/>
              </a:solidFill>
              <a:latin typeface="Georgia" panose="02040502050405020303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6641CF-2E08-ED1C-93D6-57151CA98E6F}"/>
              </a:ext>
            </a:extLst>
          </p:cNvPr>
          <p:cNvGrpSpPr/>
          <p:nvPr userDrawn="1"/>
        </p:nvGrpSpPr>
        <p:grpSpPr>
          <a:xfrm>
            <a:off x="427173" y="1773225"/>
            <a:ext cx="7102993" cy="290735"/>
            <a:chOff x="522866" y="1762592"/>
            <a:chExt cx="7102993" cy="29073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C0F239-781A-1D0A-0452-61E36A0A8462}"/>
                </a:ext>
              </a:extLst>
            </p:cNvPr>
            <p:cNvSpPr txBox="1"/>
            <p:nvPr/>
          </p:nvSpPr>
          <p:spPr>
            <a:xfrm>
              <a:off x="522866" y="1762592"/>
              <a:ext cx="1816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Ameal Solo Único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C94849-6D15-737D-61F0-E2B6984ED059}"/>
                </a:ext>
              </a:extLst>
            </p:cNvPr>
            <p:cNvSpPr txBox="1"/>
            <p:nvPr/>
          </p:nvSpPr>
          <p:spPr>
            <a:xfrm>
              <a:off x="3581262" y="1801720"/>
              <a:ext cx="2136354" cy="251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: 91 Wine </a:t>
              </a:r>
              <a:r>
                <a:rPr lang="en-US" sz="900" dirty="0">
                  <a:solidFill>
                    <a:srgbClr val="1F574A"/>
                  </a:solidFill>
                  <a:latin typeface="Georgia" panose="02040502050405020303" pitchFamily="18" charset="0"/>
                </a:rPr>
                <a:t>Enthusiast</a:t>
              </a:r>
              <a:endParaRPr lang="en-US" sz="900" dirty="0">
                <a:solidFill>
                  <a:srgbClr val="202E2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BB550D-7A2B-BFE3-ECAA-5D3A0186DDB8}"/>
                </a:ext>
              </a:extLst>
            </p:cNvPr>
            <p:cNvSpPr txBox="1"/>
            <p:nvPr/>
          </p:nvSpPr>
          <p:spPr>
            <a:xfrm>
              <a:off x="6543209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E091C8-5515-E526-A530-3F423754107F}"/>
              </a:ext>
            </a:extLst>
          </p:cNvPr>
          <p:cNvGrpSpPr/>
          <p:nvPr userDrawn="1"/>
        </p:nvGrpSpPr>
        <p:grpSpPr>
          <a:xfrm>
            <a:off x="427173" y="2200568"/>
            <a:ext cx="7099902" cy="287516"/>
            <a:chOff x="522866" y="1762592"/>
            <a:chExt cx="7099902" cy="28751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1D7A964-D820-94AB-DFF4-6BA964831CAC}"/>
                </a:ext>
              </a:extLst>
            </p:cNvPr>
            <p:cNvSpPr txBox="1"/>
            <p:nvPr/>
          </p:nvSpPr>
          <p:spPr>
            <a:xfrm>
              <a:off x="522866" y="1762592"/>
              <a:ext cx="1816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Ameal Reserva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8DE8B3-28A5-5410-990C-0BC187DDD7AE}"/>
                </a:ext>
              </a:extLst>
            </p:cNvPr>
            <p:cNvSpPr txBox="1"/>
            <p:nvPr/>
          </p:nvSpPr>
          <p:spPr>
            <a:xfrm>
              <a:off x="3581262" y="1798501"/>
              <a:ext cx="2136354" cy="251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Decanter, Silver</a:t>
              </a:r>
              <a:endParaRPr lang="en-US" sz="900" dirty="0">
                <a:solidFill>
                  <a:srgbClr val="202E2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B249D6F-2D59-D0D7-90F6-FBDDCE1E278E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E0E107-68EB-CB9C-AFF6-18FA968107AE}"/>
              </a:ext>
            </a:extLst>
          </p:cNvPr>
          <p:cNvGrpSpPr/>
          <p:nvPr userDrawn="1"/>
        </p:nvGrpSpPr>
        <p:grpSpPr>
          <a:xfrm>
            <a:off x="427172" y="2624692"/>
            <a:ext cx="7099903" cy="425502"/>
            <a:chOff x="522865" y="1762592"/>
            <a:chExt cx="7099903" cy="42550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93E1A5-84F3-5220-6A16-949075180B38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Alicante Bouschet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6A1B03-C5BF-5A28-375E-605F3206D8BF}"/>
                </a:ext>
              </a:extLst>
            </p:cNvPr>
            <p:cNvSpPr txBox="1"/>
            <p:nvPr/>
          </p:nvSpPr>
          <p:spPr>
            <a:xfrm>
              <a:off x="3581262" y="1787984"/>
              <a:ext cx="213635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2015: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Wine Advocate; 93 Wine &amp; Spirits; 93 Wine Enthusiast</a:t>
              </a:r>
              <a:endParaRPr lang="en-US" sz="900" dirty="0">
                <a:solidFill>
                  <a:srgbClr val="202E2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304B6B-DE92-D0BA-AC61-0F91D6AB05D5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C89D92-C603-B90F-CC8C-D797E7C52B16}"/>
              </a:ext>
            </a:extLst>
          </p:cNvPr>
          <p:cNvGrpSpPr/>
          <p:nvPr userDrawn="1"/>
        </p:nvGrpSpPr>
        <p:grpSpPr>
          <a:xfrm>
            <a:off x="427172" y="3186802"/>
            <a:ext cx="7099903" cy="425502"/>
            <a:chOff x="522865" y="1762592"/>
            <a:chExt cx="7099903" cy="42550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BB83C59-3534-165C-EFD7-8CCCF24CFB5D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Aragonez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2AD0BF-A96B-9B82-B5D1-8D570139D46F}"/>
                </a:ext>
              </a:extLst>
            </p:cNvPr>
            <p:cNvSpPr txBox="1"/>
            <p:nvPr/>
          </p:nvSpPr>
          <p:spPr>
            <a:xfrm>
              <a:off x="3581261" y="1787984"/>
              <a:ext cx="213635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2021: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Revista do Vinhos 'Highly Recommended'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6BC964-001E-D2DB-190C-5227F528DB9E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AA65BC-CF56-50F1-63AD-11B49E316ECC}"/>
              </a:ext>
            </a:extLst>
          </p:cNvPr>
          <p:cNvGrpSpPr/>
          <p:nvPr userDrawn="1"/>
        </p:nvGrpSpPr>
        <p:grpSpPr>
          <a:xfrm>
            <a:off x="427172" y="3748912"/>
            <a:ext cx="7099903" cy="271613"/>
            <a:chOff x="522865" y="1762592"/>
            <a:chExt cx="7099903" cy="27161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B5B98D-456B-0A69-5DF5-CC29189F2123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Private Selection Red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EE8A7E8-EEC4-42B8-CD37-EFC0B0B6AFD3}"/>
                </a:ext>
              </a:extLst>
            </p:cNvPr>
            <p:cNvSpPr txBox="1"/>
            <p:nvPr/>
          </p:nvSpPr>
          <p:spPr>
            <a:xfrm>
              <a:off x="3581260" y="1787984"/>
              <a:ext cx="213635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2019: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Wine Advocate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576FB0-12B1-2022-DEA2-7EF1DADAD1A0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F0BAD01-2D24-FC0C-2F64-CD31A94D4F23}"/>
              </a:ext>
            </a:extLst>
          </p:cNvPr>
          <p:cNvGrpSpPr/>
          <p:nvPr userDrawn="1"/>
        </p:nvGrpSpPr>
        <p:grpSpPr>
          <a:xfrm>
            <a:off x="427172" y="4157133"/>
            <a:ext cx="7100998" cy="425502"/>
            <a:chOff x="522865" y="1762592"/>
            <a:chExt cx="7100998" cy="42550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EF5F8F-C35B-5074-7204-D762A3E2B077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Private Selection White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8C7EB91-FF1E-A4BC-2FF6-90FE251EB8D3}"/>
                </a:ext>
              </a:extLst>
            </p:cNvPr>
            <p:cNvSpPr txBox="1"/>
            <p:nvPr/>
          </p:nvSpPr>
          <p:spPr>
            <a:xfrm>
              <a:off x="3581259" y="1787984"/>
              <a:ext cx="258338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2021: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Wine Spectator; 91 IWC; 91 WE</a:t>
              </a:r>
            </a:p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Decanter; 93 WE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AC0BB88-6A48-84AE-2BC7-563265483934}"/>
                </a:ext>
              </a:extLst>
            </p:cNvPr>
            <p:cNvSpPr txBox="1"/>
            <p:nvPr/>
          </p:nvSpPr>
          <p:spPr>
            <a:xfrm>
              <a:off x="6541213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032BC3-280A-6F3D-0F3E-F59B6BD27AB1}"/>
              </a:ext>
            </a:extLst>
          </p:cNvPr>
          <p:cNvGrpSpPr/>
          <p:nvPr userDrawn="1"/>
        </p:nvGrpSpPr>
        <p:grpSpPr>
          <a:xfrm>
            <a:off x="427172" y="4709452"/>
            <a:ext cx="7104990" cy="435293"/>
            <a:chOff x="522865" y="1752801"/>
            <a:chExt cx="7104990" cy="43529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2388FF-B1E4-7E1D-94E0-F97D62CCC76A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Artist Series Reserva Red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22C6CE-35CA-9D55-852D-4405D02C20FC}"/>
                </a:ext>
              </a:extLst>
            </p:cNvPr>
            <p:cNvSpPr txBox="1"/>
            <p:nvPr/>
          </p:nvSpPr>
          <p:spPr>
            <a:xfrm>
              <a:off x="3581259" y="1787984"/>
              <a:ext cx="286992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Spectator; 92 Wine Advocate</a:t>
              </a:r>
            </a:p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2023: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93 Revista do Vinhos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D86F5F6-64AA-0C3F-24F8-0421D609E8D4}"/>
                </a:ext>
              </a:extLst>
            </p:cNvPr>
            <p:cNvSpPr txBox="1"/>
            <p:nvPr/>
          </p:nvSpPr>
          <p:spPr>
            <a:xfrm>
              <a:off x="6545205" y="1752801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702FE2-0068-3B25-63BB-2303111CEA25}"/>
              </a:ext>
            </a:extLst>
          </p:cNvPr>
          <p:cNvGrpSpPr/>
          <p:nvPr userDrawn="1"/>
        </p:nvGrpSpPr>
        <p:grpSpPr>
          <a:xfrm>
            <a:off x="427172" y="5354176"/>
            <a:ext cx="7099903" cy="425502"/>
            <a:chOff x="522865" y="1762592"/>
            <a:chExt cx="7099903" cy="42550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6C380FB-5E4B-1AE6-D0A1-A6EBB13ABB2B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Artist Series Reserva White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2532E1-6BD3-28FD-F17B-C304CD5A17E9}"/>
                </a:ext>
              </a:extLst>
            </p:cNvPr>
            <p:cNvSpPr txBox="1"/>
            <p:nvPr/>
          </p:nvSpPr>
          <p:spPr>
            <a:xfrm>
              <a:off x="3581259" y="1787984"/>
              <a:ext cx="246691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2023: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Decanter; 90 WE; 91 WA;</a:t>
              </a:r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 </a:t>
              </a:r>
            </a:p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2024: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Spectator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2450EA2-A830-F5CD-61F7-55F9EED5E978}"/>
                </a:ext>
              </a:extLst>
            </p:cNvPr>
            <p:cNvSpPr txBox="1"/>
            <p:nvPr/>
          </p:nvSpPr>
          <p:spPr>
            <a:xfrm>
              <a:off x="6540118" y="1764589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CA8D72-BD13-4251-CD36-411262BAAB77}"/>
              </a:ext>
            </a:extLst>
          </p:cNvPr>
          <p:cNvGrpSpPr/>
          <p:nvPr userDrawn="1"/>
        </p:nvGrpSpPr>
        <p:grpSpPr>
          <a:xfrm>
            <a:off x="427172" y="5952245"/>
            <a:ext cx="7104990" cy="287426"/>
            <a:chOff x="522865" y="1762592"/>
            <a:chExt cx="7104990" cy="28742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F55BBD5-5BB1-37CD-6050-7D31CEB5D84B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Torre do Esporão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93568B5-01DA-6D4C-28C3-E85A2CA7113F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2017: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94 WE; 95 Decanter; 93+ WA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8EFE6F5-A88F-E74E-B84A-A7A9F0C0B98E}"/>
                </a:ext>
              </a:extLst>
            </p:cNvPr>
            <p:cNvSpPr txBox="1"/>
            <p:nvPr/>
          </p:nvSpPr>
          <p:spPr>
            <a:xfrm>
              <a:off x="6545205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9B694B-19D7-F084-5AA1-1B9C0CA883AB}"/>
              </a:ext>
            </a:extLst>
          </p:cNvPr>
          <p:cNvGrpSpPr/>
          <p:nvPr userDrawn="1"/>
        </p:nvGrpSpPr>
        <p:grpSpPr>
          <a:xfrm>
            <a:off x="427172" y="6421385"/>
            <a:ext cx="7099903" cy="287426"/>
            <a:chOff x="522865" y="1762592"/>
            <a:chExt cx="7099903" cy="28742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DAAA9C-4E51-DB62-C132-328929E4DA42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Touriga Nacional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E2EBB3F-50B2-C9F2-0D26-405FFD38A13B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2021: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Wine Advocate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6285E0F-3AD9-5AE0-A71F-64B1A20828D1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2E30FBF-1A7F-9D09-074A-0BF990D0DDB3}"/>
              </a:ext>
            </a:extLst>
          </p:cNvPr>
          <p:cNvGrpSpPr/>
          <p:nvPr userDrawn="1"/>
        </p:nvGrpSpPr>
        <p:grpSpPr>
          <a:xfrm>
            <a:off x="427172" y="6845419"/>
            <a:ext cx="7092802" cy="287426"/>
            <a:chOff x="522865" y="1762592"/>
            <a:chExt cx="7092802" cy="28742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87AE618-0A84-0393-DA70-E468DFE6F67A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 Minas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9DBD499-7A2D-1EC8-5F13-5004FB06E271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2023: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Enthusiast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CF2A0B6-8A78-990D-5C4D-ADEE8906C9A8}"/>
                </a:ext>
              </a:extLst>
            </p:cNvPr>
            <p:cNvSpPr txBox="1"/>
            <p:nvPr/>
          </p:nvSpPr>
          <p:spPr>
            <a:xfrm>
              <a:off x="6533017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0E349B-F35C-B63F-E0CA-1EE18CF07B1D}"/>
              </a:ext>
            </a:extLst>
          </p:cNvPr>
          <p:cNvGrpSpPr/>
          <p:nvPr userDrawn="1"/>
        </p:nvGrpSpPr>
        <p:grpSpPr>
          <a:xfrm>
            <a:off x="427172" y="7269453"/>
            <a:ext cx="7099903" cy="287426"/>
            <a:chOff x="522865" y="1762592"/>
            <a:chExt cx="7099903" cy="28742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D62495F-22D0-08BE-CFEF-0B9C722F22DF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 Reserva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D61CCA9-30F7-3962-F590-893529250276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2019: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Decanter; Silver Medal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A5D5C18-1297-58B3-BC21-CFF8E63402A5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E353FFA-61F9-C397-8A85-88633C9E08A4}"/>
              </a:ext>
            </a:extLst>
          </p:cNvPr>
          <p:cNvGrpSpPr/>
          <p:nvPr userDrawn="1"/>
        </p:nvGrpSpPr>
        <p:grpSpPr>
          <a:xfrm>
            <a:off x="427172" y="7693487"/>
            <a:ext cx="7099903" cy="287426"/>
            <a:chOff x="522865" y="1762592"/>
            <a:chExt cx="7099903" cy="28742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3D82E27-7F12-CA52-7BEC-5595A6615394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 VV47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633180F-C0F8-2D8C-7CBE-F229D0423D25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2017: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Decanter; 90+ WA; 93 WE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39B746C-ECCA-5A03-CF14-C03772E5E86F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89C7E07-ECF1-031A-C472-C32CD320D81C}"/>
              </a:ext>
            </a:extLst>
          </p:cNvPr>
          <p:cNvGrpSpPr/>
          <p:nvPr userDrawn="1"/>
        </p:nvGrpSpPr>
        <p:grpSpPr>
          <a:xfrm>
            <a:off x="427172" y="8117521"/>
            <a:ext cx="7099903" cy="287426"/>
            <a:chOff x="522865" y="1762592"/>
            <a:chExt cx="7099903" cy="28742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2CF6341-210B-E105-FF70-9D944859FAC3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 10 Year Tawny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04C6649-C596-608A-A520-F05E281703F6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Wine Spectator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E238D71-C8D6-EA4D-EF03-B449DB0D5CE3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3400E2F-C1CF-21D6-9D84-E17354447774}"/>
              </a:ext>
            </a:extLst>
          </p:cNvPr>
          <p:cNvGrpSpPr/>
          <p:nvPr userDrawn="1"/>
        </p:nvGrpSpPr>
        <p:grpSpPr>
          <a:xfrm>
            <a:off x="427172" y="8541555"/>
            <a:ext cx="7092802" cy="287426"/>
            <a:chOff x="522865" y="1762592"/>
            <a:chExt cx="7092802" cy="28742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8E0F2BF-D344-E33C-BA02-3838E7D8BEB8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Bico Amarelo White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0123775-7A1B-C61F-A01D-C5C1164F97CD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Enthusiast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A9DC559-4827-6DD1-3A69-346A7F6D8787}"/>
                </a:ext>
              </a:extLst>
            </p:cNvPr>
            <p:cNvSpPr txBox="1"/>
            <p:nvPr/>
          </p:nvSpPr>
          <p:spPr>
            <a:xfrm>
              <a:off x="6533017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9CC2939-3C1D-6D4C-346C-512D57DF350F}"/>
              </a:ext>
            </a:extLst>
          </p:cNvPr>
          <p:cNvGrpSpPr/>
          <p:nvPr userDrawn="1"/>
        </p:nvGrpSpPr>
        <p:grpSpPr>
          <a:xfrm>
            <a:off x="427172" y="8965596"/>
            <a:ext cx="7099903" cy="287426"/>
            <a:chOff x="522865" y="1762592"/>
            <a:chExt cx="7099903" cy="28742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1B053BF-928B-2534-EE89-2EE47CEF80CF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Monte Velho Reserva Red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7DB98DB-A6CE-2B23-98C2-3C97E161BD54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Wine Advocate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44666D4-B0EB-E094-8322-B1CFE67FB4B0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B74CF15-114F-DCD0-3DEC-51D1E378287E}"/>
              </a:ext>
            </a:extLst>
          </p:cNvPr>
          <p:cNvGrpSpPr/>
          <p:nvPr userDrawn="1"/>
        </p:nvGrpSpPr>
        <p:grpSpPr>
          <a:xfrm>
            <a:off x="511607" y="1621082"/>
            <a:ext cx="6833620" cy="7255367"/>
            <a:chOff x="511607" y="1621082"/>
            <a:chExt cx="6516514" cy="7255367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080A8BA-0B18-F28A-985F-DA8AF300291A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2103507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537E02A-A874-573D-5B3E-1BB8EC99B7E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1621082"/>
              <a:ext cx="6516514" cy="0"/>
            </a:xfrm>
            <a:prstGeom prst="line">
              <a:avLst/>
            </a:prstGeom>
            <a:ln w="254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53CA37E-1D15-EABB-27B3-60C5EFFC436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2539442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E78F2B6-E265-C9D5-53FA-57158EA7A64E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3102968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47D6E4B-E712-5B16-74A5-D5B86CE2EB69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364522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BA0C5E0-7930-9FC3-7E86-B09D032A8D3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410242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FABF920-A444-0387-91A6-AB5D8D28940C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4623424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899A201-05D2-C0CB-FF33-194F3C1729E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5262063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EDA5F4B-F77E-0ACB-F5E7-45B4AE3B4D8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5878066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360AF704-8898-9845-DEC7-B93EB15DAC02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634589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4CB50D6-99F9-C98A-D281-CD02CA83C3CD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676056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6EBC1F7D-58BF-826A-B1D3-A4DEB308AD2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7228402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F2C02FB-1A2D-9142-9EBD-4E1F128AEE4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7653705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C3635D0-0D20-CF58-A443-E7CA2080E58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8015212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5A97B9E-6CED-112C-7152-E802B949C53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8483045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8A32871-1152-FC57-FEB2-EA4CE7D01D38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887644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09A38D4B-68AD-DC08-5B63-A514117388F4}"/>
              </a:ext>
            </a:extLst>
          </p:cNvPr>
          <p:cNvSpPr/>
          <p:nvPr userDrawn="1"/>
        </p:nvSpPr>
        <p:spPr>
          <a:xfrm>
            <a:off x="0" y="9569302"/>
            <a:ext cx="7772400" cy="489096"/>
          </a:xfrm>
          <a:prstGeom prst="rect">
            <a:avLst/>
          </a:prstGeom>
          <a:solidFill>
            <a:srgbClr val="1F57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CB2A14D-95C4-E739-DE2C-6AAF0819576E}"/>
              </a:ext>
            </a:extLst>
          </p:cNvPr>
          <p:cNvSpPr txBox="1"/>
          <p:nvPr userDrawn="1"/>
        </p:nvSpPr>
        <p:spPr>
          <a:xfrm>
            <a:off x="5204622" y="9690739"/>
            <a:ext cx="24410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Visit &amp; learn more at </a:t>
            </a:r>
            <a:r>
              <a:rPr lang="en-US" sz="1000" b="1" dirty="0">
                <a:solidFill>
                  <a:srgbClr val="D1C9AB"/>
                </a:solidFill>
                <a:latin typeface="Century Gothic" panose="020B0502020202020204" pitchFamily="34" charset="0"/>
              </a:rPr>
              <a:t>cultivamos.com</a:t>
            </a:r>
            <a:endParaRPr lang="en-US" sz="1000" b="1" dirty="0">
              <a:solidFill>
                <a:srgbClr val="D1C9AB"/>
              </a:solidFill>
            </a:endParaRP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2E56AA76-CED6-95AB-7A00-7D2D3A787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91471" y="263617"/>
            <a:ext cx="1146757" cy="69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27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1B66E5-138B-5A81-89D4-F62D75751AA1}"/>
              </a:ext>
            </a:extLst>
          </p:cNvPr>
          <p:cNvSpPr/>
          <p:nvPr userDrawn="1"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7F3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F3D9DCAF-3C29-A884-1634-299A544F2A0A}"/>
              </a:ext>
            </a:extLst>
          </p:cNvPr>
          <p:cNvSpPr/>
          <p:nvPr userDrawn="1"/>
        </p:nvSpPr>
        <p:spPr>
          <a:xfrm>
            <a:off x="3328532" y="887055"/>
            <a:ext cx="2869921" cy="9175896"/>
          </a:xfrm>
          <a:prstGeom prst="round2SameRect">
            <a:avLst/>
          </a:prstGeom>
          <a:solidFill>
            <a:schemeClr val="bg1">
              <a:alpha val="5330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C57FA-2729-A3CA-E42D-3E81273DFD3A}"/>
              </a:ext>
            </a:extLst>
          </p:cNvPr>
          <p:cNvSpPr txBox="1"/>
          <p:nvPr userDrawn="1"/>
        </p:nvSpPr>
        <p:spPr>
          <a:xfrm>
            <a:off x="395474" y="667155"/>
            <a:ext cx="2527457" cy="439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58" b="1" spc="-100" dirty="0">
                <a:solidFill>
                  <a:srgbClr val="1D5749"/>
                </a:solidFill>
                <a:latin typeface="Century Gothic" panose="020B0502020202020204" pitchFamily="34" charset="0"/>
              </a:rPr>
              <a:t>Pricing &amp; Press</a:t>
            </a:r>
            <a:endParaRPr lang="en-US" sz="2258" b="1" spc="-100" dirty="0">
              <a:solidFill>
                <a:srgbClr val="1D574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DF78A-0F7E-3B57-96CA-703C804427A2}"/>
              </a:ext>
            </a:extLst>
          </p:cNvPr>
          <p:cNvSpPr txBox="1"/>
          <p:nvPr userDrawn="1"/>
        </p:nvSpPr>
        <p:spPr>
          <a:xfrm>
            <a:off x="427173" y="1209295"/>
            <a:ext cx="1444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F574A"/>
                </a:solidFill>
                <a:latin typeface="Georgia" panose="02040502050405020303" pitchFamily="18" charset="0"/>
              </a:rPr>
              <a:t>Estate Wines</a:t>
            </a:r>
            <a:endParaRPr lang="en-US" sz="1600" b="1" dirty="0">
              <a:solidFill>
                <a:srgbClr val="202E2F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B3FFB-35EB-022B-F894-9CEFE4BDC450}"/>
              </a:ext>
            </a:extLst>
          </p:cNvPr>
          <p:cNvSpPr txBox="1"/>
          <p:nvPr userDrawn="1"/>
        </p:nvSpPr>
        <p:spPr>
          <a:xfrm>
            <a:off x="6449543" y="1209295"/>
            <a:ext cx="8306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F574A"/>
                </a:solidFill>
                <a:latin typeface="Georgia" panose="02040502050405020303" pitchFamily="18" charset="0"/>
              </a:rPr>
              <a:t>Price</a:t>
            </a:r>
            <a:endParaRPr lang="en-US" sz="1600" b="1" dirty="0">
              <a:solidFill>
                <a:srgbClr val="202E2F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A7751-08A0-C5C8-5FCC-11254DCF6A36}"/>
              </a:ext>
            </a:extLst>
          </p:cNvPr>
          <p:cNvSpPr txBox="1"/>
          <p:nvPr userDrawn="1"/>
        </p:nvSpPr>
        <p:spPr>
          <a:xfrm>
            <a:off x="3485569" y="1209295"/>
            <a:ext cx="1444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F574A"/>
                </a:solidFill>
                <a:latin typeface="Georgia" panose="02040502050405020303" pitchFamily="18" charset="0"/>
              </a:rPr>
              <a:t>90+ </a:t>
            </a:r>
            <a:r>
              <a:rPr lang="en-US" sz="1600" dirty="0">
                <a:solidFill>
                  <a:srgbClr val="1F574A"/>
                </a:solidFill>
                <a:latin typeface="Georgia" panose="02040502050405020303" pitchFamily="18" charset="0"/>
              </a:rPr>
              <a:t>Press</a:t>
            </a:r>
            <a:endParaRPr lang="en-US" sz="1600" b="1" dirty="0">
              <a:solidFill>
                <a:srgbClr val="202E2F"/>
              </a:solidFill>
              <a:latin typeface="Georgia" panose="02040502050405020303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6641CF-2E08-ED1C-93D6-57151CA98E6F}"/>
              </a:ext>
            </a:extLst>
          </p:cNvPr>
          <p:cNvGrpSpPr/>
          <p:nvPr userDrawn="1"/>
        </p:nvGrpSpPr>
        <p:grpSpPr>
          <a:xfrm>
            <a:off x="427173" y="1773225"/>
            <a:ext cx="7102993" cy="290735"/>
            <a:chOff x="522866" y="1762592"/>
            <a:chExt cx="7102993" cy="29073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C0F239-781A-1D0A-0452-61E36A0A8462}"/>
                </a:ext>
              </a:extLst>
            </p:cNvPr>
            <p:cNvSpPr txBox="1"/>
            <p:nvPr/>
          </p:nvSpPr>
          <p:spPr>
            <a:xfrm>
              <a:off x="522866" y="1762592"/>
              <a:ext cx="1816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Ameal Solo Único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C94849-6D15-737D-61F0-E2B6984ED059}"/>
                </a:ext>
              </a:extLst>
            </p:cNvPr>
            <p:cNvSpPr txBox="1"/>
            <p:nvPr/>
          </p:nvSpPr>
          <p:spPr>
            <a:xfrm>
              <a:off x="3581262" y="1801720"/>
              <a:ext cx="2136354" cy="251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: 91 Wine </a:t>
              </a:r>
              <a:r>
                <a:rPr lang="en-US" sz="900" dirty="0">
                  <a:solidFill>
                    <a:srgbClr val="1F574A"/>
                  </a:solidFill>
                  <a:latin typeface="Georgia" panose="02040502050405020303" pitchFamily="18" charset="0"/>
                </a:rPr>
                <a:t>Enthusiast</a:t>
              </a:r>
              <a:endParaRPr lang="en-US" sz="900" dirty="0">
                <a:solidFill>
                  <a:srgbClr val="202E2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BB550D-7A2B-BFE3-ECAA-5D3A0186DDB8}"/>
                </a:ext>
              </a:extLst>
            </p:cNvPr>
            <p:cNvSpPr txBox="1"/>
            <p:nvPr/>
          </p:nvSpPr>
          <p:spPr>
            <a:xfrm>
              <a:off x="6543209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E091C8-5515-E526-A530-3F423754107F}"/>
              </a:ext>
            </a:extLst>
          </p:cNvPr>
          <p:cNvGrpSpPr/>
          <p:nvPr userDrawn="1"/>
        </p:nvGrpSpPr>
        <p:grpSpPr>
          <a:xfrm>
            <a:off x="427173" y="2200568"/>
            <a:ext cx="7099902" cy="287516"/>
            <a:chOff x="522866" y="1762592"/>
            <a:chExt cx="7099902" cy="28751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1D7A964-D820-94AB-DFF4-6BA964831CAC}"/>
                </a:ext>
              </a:extLst>
            </p:cNvPr>
            <p:cNvSpPr txBox="1"/>
            <p:nvPr/>
          </p:nvSpPr>
          <p:spPr>
            <a:xfrm>
              <a:off x="522866" y="1762592"/>
              <a:ext cx="1816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Ameal Reserva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8DE8B3-28A5-5410-990C-0BC187DDD7AE}"/>
                </a:ext>
              </a:extLst>
            </p:cNvPr>
            <p:cNvSpPr txBox="1"/>
            <p:nvPr/>
          </p:nvSpPr>
          <p:spPr>
            <a:xfrm>
              <a:off x="3581262" y="1798501"/>
              <a:ext cx="2136354" cy="251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Decanter, Silver</a:t>
              </a:r>
              <a:endParaRPr lang="en-US" sz="900" dirty="0">
                <a:solidFill>
                  <a:srgbClr val="202E2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B249D6F-2D59-D0D7-90F6-FBDDCE1E278E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E0E107-68EB-CB9C-AFF6-18FA968107AE}"/>
              </a:ext>
            </a:extLst>
          </p:cNvPr>
          <p:cNvGrpSpPr/>
          <p:nvPr userDrawn="1"/>
        </p:nvGrpSpPr>
        <p:grpSpPr>
          <a:xfrm>
            <a:off x="427172" y="2624692"/>
            <a:ext cx="7099903" cy="425502"/>
            <a:chOff x="522865" y="1762592"/>
            <a:chExt cx="7099903" cy="42550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93E1A5-84F3-5220-6A16-949075180B38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Alicante Bouschet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6A1B03-C5BF-5A28-375E-605F3206D8BF}"/>
                </a:ext>
              </a:extLst>
            </p:cNvPr>
            <p:cNvSpPr txBox="1"/>
            <p:nvPr/>
          </p:nvSpPr>
          <p:spPr>
            <a:xfrm>
              <a:off x="3581262" y="1787984"/>
              <a:ext cx="213635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2015: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Wine Advocate; 93 Wine &amp; Spirits; 93 Wine Enthusiast</a:t>
              </a:r>
              <a:endParaRPr lang="en-US" sz="900" dirty="0">
                <a:solidFill>
                  <a:srgbClr val="202E2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304B6B-DE92-D0BA-AC61-0F91D6AB05D5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C89D92-C603-B90F-CC8C-D797E7C52B16}"/>
              </a:ext>
            </a:extLst>
          </p:cNvPr>
          <p:cNvGrpSpPr/>
          <p:nvPr userDrawn="1"/>
        </p:nvGrpSpPr>
        <p:grpSpPr>
          <a:xfrm>
            <a:off x="427172" y="3186802"/>
            <a:ext cx="7099903" cy="425502"/>
            <a:chOff x="522865" y="1762592"/>
            <a:chExt cx="7099903" cy="42550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BB83C59-3534-165C-EFD7-8CCCF24CFB5D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Aragonez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2AD0BF-A96B-9B82-B5D1-8D570139D46F}"/>
                </a:ext>
              </a:extLst>
            </p:cNvPr>
            <p:cNvSpPr txBox="1"/>
            <p:nvPr/>
          </p:nvSpPr>
          <p:spPr>
            <a:xfrm>
              <a:off x="3581261" y="1787984"/>
              <a:ext cx="213635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2021: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Revista do Vinhos 'Highly Recommended'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6BC964-001E-D2DB-190C-5227F528DB9E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AA65BC-CF56-50F1-63AD-11B49E316ECC}"/>
              </a:ext>
            </a:extLst>
          </p:cNvPr>
          <p:cNvGrpSpPr/>
          <p:nvPr userDrawn="1"/>
        </p:nvGrpSpPr>
        <p:grpSpPr>
          <a:xfrm>
            <a:off x="427172" y="3748912"/>
            <a:ext cx="7099903" cy="271613"/>
            <a:chOff x="522865" y="1762592"/>
            <a:chExt cx="7099903" cy="27161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B5B98D-456B-0A69-5DF5-CC29189F2123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Private Selection Red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EE8A7E8-EEC4-42B8-CD37-EFC0B0B6AFD3}"/>
                </a:ext>
              </a:extLst>
            </p:cNvPr>
            <p:cNvSpPr txBox="1"/>
            <p:nvPr/>
          </p:nvSpPr>
          <p:spPr>
            <a:xfrm>
              <a:off x="3581260" y="1787984"/>
              <a:ext cx="213635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2019: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Wine Advocate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576FB0-12B1-2022-DEA2-7EF1DADAD1A0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F0BAD01-2D24-FC0C-2F64-CD31A94D4F23}"/>
              </a:ext>
            </a:extLst>
          </p:cNvPr>
          <p:cNvGrpSpPr/>
          <p:nvPr userDrawn="1"/>
        </p:nvGrpSpPr>
        <p:grpSpPr>
          <a:xfrm>
            <a:off x="427172" y="4157133"/>
            <a:ext cx="7100998" cy="425502"/>
            <a:chOff x="522865" y="1762592"/>
            <a:chExt cx="7100998" cy="42550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EF5F8F-C35B-5074-7204-D762A3E2B077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Private Selection White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8C7EB91-FF1E-A4BC-2FF6-90FE251EB8D3}"/>
                </a:ext>
              </a:extLst>
            </p:cNvPr>
            <p:cNvSpPr txBox="1"/>
            <p:nvPr/>
          </p:nvSpPr>
          <p:spPr>
            <a:xfrm>
              <a:off x="3581259" y="1787984"/>
              <a:ext cx="258338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2021: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Wine Spectator; 91 IWC; 91 WE</a:t>
              </a:r>
            </a:p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Decanter; 93 WE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AC0BB88-6A48-84AE-2BC7-563265483934}"/>
                </a:ext>
              </a:extLst>
            </p:cNvPr>
            <p:cNvSpPr txBox="1"/>
            <p:nvPr/>
          </p:nvSpPr>
          <p:spPr>
            <a:xfrm>
              <a:off x="6541213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032BC3-280A-6F3D-0F3E-F59B6BD27AB1}"/>
              </a:ext>
            </a:extLst>
          </p:cNvPr>
          <p:cNvGrpSpPr/>
          <p:nvPr userDrawn="1"/>
        </p:nvGrpSpPr>
        <p:grpSpPr>
          <a:xfrm>
            <a:off x="427172" y="4709452"/>
            <a:ext cx="7104990" cy="435293"/>
            <a:chOff x="522865" y="1752801"/>
            <a:chExt cx="7104990" cy="43529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2388FF-B1E4-7E1D-94E0-F97D62CCC76A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Artist Series Reserva Red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22C6CE-35CA-9D55-852D-4405D02C20FC}"/>
                </a:ext>
              </a:extLst>
            </p:cNvPr>
            <p:cNvSpPr txBox="1"/>
            <p:nvPr/>
          </p:nvSpPr>
          <p:spPr>
            <a:xfrm>
              <a:off x="3581259" y="1787984"/>
              <a:ext cx="286992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Spectator; 92 Wine Advocate</a:t>
              </a:r>
            </a:p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2023: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93 Revista do Vinhos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D86F5F6-64AA-0C3F-24F8-0421D609E8D4}"/>
                </a:ext>
              </a:extLst>
            </p:cNvPr>
            <p:cNvSpPr txBox="1"/>
            <p:nvPr/>
          </p:nvSpPr>
          <p:spPr>
            <a:xfrm>
              <a:off x="6545205" y="1752801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702FE2-0068-3B25-63BB-2303111CEA25}"/>
              </a:ext>
            </a:extLst>
          </p:cNvPr>
          <p:cNvGrpSpPr/>
          <p:nvPr userDrawn="1"/>
        </p:nvGrpSpPr>
        <p:grpSpPr>
          <a:xfrm>
            <a:off x="427172" y="5354176"/>
            <a:ext cx="7099903" cy="425502"/>
            <a:chOff x="522865" y="1762592"/>
            <a:chExt cx="7099903" cy="42550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6C380FB-5E4B-1AE6-D0A1-A6EBB13ABB2B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Artist Series Reserva White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2532E1-6BD3-28FD-F17B-C304CD5A17E9}"/>
                </a:ext>
              </a:extLst>
            </p:cNvPr>
            <p:cNvSpPr txBox="1"/>
            <p:nvPr/>
          </p:nvSpPr>
          <p:spPr>
            <a:xfrm>
              <a:off x="3581259" y="1787984"/>
              <a:ext cx="246691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2023: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Decanter; 90 WE; 91 WA;</a:t>
              </a:r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 </a:t>
              </a:r>
            </a:p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2024: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Spectator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2450EA2-A830-F5CD-61F7-55F9EED5E978}"/>
                </a:ext>
              </a:extLst>
            </p:cNvPr>
            <p:cNvSpPr txBox="1"/>
            <p:nvPr/>
          </p:nvSpPr>
          <p:spPr>
            <a:xfrm>
              <a:off x="6540118" y="1764589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CA8D72-BD13-4251-CD36-411262BAAB77}"/>
              </a:ext>
            </a:extLst>
          </p:cNvPr>
          <p:cNvGrpSpPr/>
          <p:nvPr userDrawn="1"/>
        </p:nvGrpSpPr>
        <p:grpSpPr>
          <a:xfrm>
            <a:off x="427172" y="5952245"/>
            <a:ext cx="7104990" cy="287426"/>
            <a:chOff x="522865" y="1762592"/>
            <a:chExt cx="7104990" cy="28742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F55BBD5-5BB1-37CD-6050-7D31CEB5D84B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Torre do Esporão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93568B5-01DA-6D4C-28C3-E85A2CA7113F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2017: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94 WE; 95 Decanter; 93+ WA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8EFE6F5-A88F-E74E-B84A-A7A9F0C0B98E}"/>
                </a:ext>
              </a:extLst>
            </p:cNvPr>
            <p:cNvSpPr txBox="1"/>
            <p:nvPr/>
          </p:nvSpPr>
          <p:spPr>
            <a:xfrm>
              <a:off x="6545205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9B694B-19D7-F084-5AA1-1B9C0CA883AB}"/>
              </a:ext>
            </a:extLst>
          </p:cNvPr>
          <p:cNvGrpSpPr/>
          <p:nvPr userDrawn="1"/>
        </p:nvGrpSpPr>
        <p:grpSpPr>
          <a:xfrm>
            <a:off x="427172" y="6421385"/>
            <a:ext cx="7099903" cy="287426"/>
            <a:chOff x="522865" y="1762592"/>
            <a:chExt cx="7099903" cy="28742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DAAA9C-4E51-DB62-C132-328929E4DA42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Touriga Nacional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E2EBB3F-50B2-C9F2-0D26-405FFD38A13B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2021: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Wine Advocate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6285E0F-3AD9-5AE0-A71F-64B1A20828D1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2E30FBF-1A7F-9D09-074A-0BF990D0DDB3}"/>
              </a:ext>
            </a:extLst>
          </p:cNvPr>
          <p:cNvGrpSpPr/>
          <p:nvPr userDrawn="1"/>
        </p:nvGrpSpPr>
        <p:grpSpPr>
          <a:xfrm>
            <a:off x="427172" y="6845419"/>
            <a:ext cx="7092802" cy="287426"/>
            <a:chOff x="522865" y="1762592"/>
            <a:chExt cx="7092802" cy="28742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87AE618-0A84-0393-DA70-E468DFE6F67A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 Minas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9DBD499-7A2D-1EC8-5F13-5004FB06E271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2023: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Enthusiast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CF2A0B6-8A78-990D-5C4D-ADEE8906C9A8}"/>
                </a:ext>
              </a:extLst>
            </p:cNvPr>
            <p:cNvSpPr txBox="1"/>
            <p:nvPr/>
          </p:nvSpPr>
          <p:spPr>
            <a:xfrm>
              <a:off x="6533017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0E349B-F35C-B63F-E0CA-1EE18CF07B1D}"/>
              </a:ext>
            </a:extLst>
          </p:cNvPr>
          <p:cNvGrpSpPr/>
          <p:nvPr userDrawn="1"/>
        </p:nvGrpSpPr>
        <p:grpSpPr>
          <a:xfrm>
            <a:off x="427172" y="7269453"/>
            <a:ext cx="7099903" cy="287426"/>
            <a:chOff x="522865" y="1762592"/>
            <a:chExt cx="7099903" cy="28742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D62495F-22D0-08BE-CFEF-0B9C722F22DF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 Reserva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D61CCA9-30F7-3962-F590-893529250276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2019: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Decanter; Silver Medal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A5D5C18-1297-58B3-BC21-CFF8E63402A5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E353FFA-61F9-C397-8A85-88633C9E08A4}"/>
              </a:ext>
            </a:extLst>
          </p:cNvPr>
          <p:cNvGrpSpPr/>
          <p:nvPr userDrawn="1"/>
        </p:nvGrpSpPr>
        <p:grpSpPr>
          <a:xfrm>
            <a:off x="427172" y="7693487"/>
            <a:ext cx="7099903" cy="287426"/>
            <a:chOff x="522865" y="1762592"/>
            <a:chExt cx="7099903" cy="28742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3D82E27-7F12-CA52-7BEC-5595A6615394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 VV47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633180F-C0F8-2D8C-7CBE-F229D0423D25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2017: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Decanter; 90+ WA; 93 WE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39B746C-ECCA-5A03-CF14-C03772E5E86F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89C7E07-ECF1-031A-C472-C32CD320D81C}"/>
              </a:ext>
            </a:extLst>
          </p:cNvPr>
          <p:cNvGrpSpPr/>
          <p:nvPr userDrawn="1"/>
        </p:nvGrpSpPr>
        <p:grpSpPr>
          <a:xfrm>
            <a:off x="427172" y="8117521"/>
            <a:ext cx="7099903" cy="287426"/>
            <a:chOff x="522865" y="1762592"/>
            <a:chExt cx="7099903" cy="28742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2CF6341-210B-E105-FF70-9D944859FAC3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 10 Year Tawny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04C6649-C596-608A-A520-F05E281703F6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Wine Spectator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E238D71-C8D6-EA4D-EF03-B449DB0D5CE3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3400E2F-C1CF-21D6-9D84-E17354447774}"/>
              </a:ext>
            </a:extLst>
          </p:cNvPr>
          <p:cNvGrpSpPr/>
          <p:nvPr userDrawn="1"/>
        </p:nvGrpSpPr>
        <p:grpSpPr>
          <a:xfrm>
            <a:off x="427172" y="8541555"/>
            <a:ext cx="7092802" cy="287426"/>
            <a:chOff x="522865" y="1762592"/>
            <a:chExt cx="7092802" cy="28742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8E0F2BF-D344-E33C-BA02-3838E7D8BEB8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Bico Amarelo White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0123775-7A1B-C61F-A01D-C5C1164F97CD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Enthusiast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A9DC559-4827-6DD1-3A69-346A7F6D8787}"/>
                </a:ext>
              </a:extLst>
            </p:cNvPr>
            <p:cNvSpPr txBox="1"/>
            <p:nvPr/>
          </p:nvSpPr>
          <p:spPr>
            <a:xfrm>
              <a:off x="6533017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9CC2939-3C1D-6D4C-346C-512D57DF350F}"/>
              </a:ext>
            </a:extLst>
          </p:cNvPr>
          <p:cNvGrpSpPr/>
          <p:nvPr userDrawn="1"/>
        </p:nvGrpSpPr>
        <p:grpSpPr>
          <a:xfrm>
            <a:off x="427172" y="8965596"/>
            <a:ext cx="7099903" cy="287426"/>
            <a:chOff x="522865" y="1762592"/>
            <a:chExt cx="7099903" cy="28742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1B053BF-928B-2534-EE89-2EE47CEF80CF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Monte Velho Reserva Red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7DB98DB-A6CE-2B23-98C2-3C97E161BD54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Wine Advocate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44666D4-B0EB-E094-8322-B1CFE67FB4B0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B74CF15-114F-DCD0-3DEC-51D1E378287E}"/>
              </a:ext>
            </a:extLst>
          </p:cNvPr>
          <p:cNvGrpSpPr/>
          <p:nvPr userDrawn="1"/>
        </p:nvGrpSpPr>
        <p:grpSpPr>
          <a:xfrm>
            <a:off x="511607" y="1621082"/>
            <a:ext cx="6833620" cy="7255367"/>
            <a:chOff x="511607" y="1621082"/>
            <a:chExt cx="6516514" cy="7255367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080A8BA-0B18-F28A-985F-DA8AF300291A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2103507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537E02A-A874-573D-5B3E-1BB8EC99B7E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1621082"/>
              <a:ext cx="6516514" cy="0"/>
            </a:xfrm>
            <a:prstGeom prst="line">
              <a:avLst/>
            </a:prstGeom>
            <a:ln w="254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53CA37E-1D15-EABB-27B3-60C5EFFC436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2539442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E78F2B6-E265-C9D5-53FA-57158EA7A64E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3102968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47D6E4B-E712-5B16-74A5-D5B86CE2EB69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364522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BA0C5E0-7930-9FC3-7E86-B09D032A8D3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410242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FABF920-A444-0387-91A6-AB5D8D28940C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4623424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899A201-05D2-C0CB-FF33-194F3C1729E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5262063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EDA5F4B-F77E-0ACB-F5E7-45B4AE3B4D8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5878066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360AF704-8898-9845-DEC7-B93EB15DAC02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634589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4CB50D6-99F9-C98A-D281-CD02CA83C3CD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676056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6EBC1F7D-58BF-826A-B1D3-A4DEB308AD2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7228402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F2C02FB-1A2D-9142-9EBD-4E1F128AEE4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7653705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C3635D0-0D20-CF58-A443-E7CA2080E58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8015212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5A97B9E-6CED-112C-7152-E802B949C53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8483045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8A32871-1152-FC57-FEB2-EA4CE7D01D38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887644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09A38D4B-68AD-DC08-5B63-A514117388F4}"/>
              </a:ext>
            </a:extLst>
          </p:cNvPr>
          <p:cNvSpPr/>
          <p:nvPr userDrawn="1"/>
        </p:nvSpPr>
        <p:spPr>
          <a:xfrm>
            <a:off x="0" y="9569302"/>
            <a:ext cx="7772400" cy="489096"/>
          </a:xfrm>
          <a:prstGeom prst="rect">
            <a:avLst/>
          </a:prstGeom>
          <a:solidFill>
            <a:srgbClr val="1F57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CB2A14D-95C4-E739-DE2C-6AAF0819576E}"/>
              </a:ext>
            </a:extLst>
          </p:cNvPr>
          <p:cNvSpPr txBox="1"/>
          <p:nvPr userDrawn="1"/>
        </p:nvSpPr>
        <p:spPr>
          <a:xfrm>
            <a:off x="5204622" y="9690739"/>
            <a:ext cx="24410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Visit &amp; learn more at </a:t>
            </a:r>
            <a:r>
              <a:rPr lang="en-US" sz="1000" b="1" dirty="0">
                <a:solidFill>
                  <a:srgbClr val="D1C9AB"/>
                </a:solidFill>
                <a:latin typeface="Century Gothic" panose="020B0502020202020204" pitchFamily="34" charset="0"/>
              </a:rPr>
              <a:t>cultivamos.com</a:t>
            </a:r>
            <a:endParaRPr lang="en-US" sz="1000" b="1" dirty="0">
              <a:solidFill>
                <a:srgbClr val="D1C9AB"/>
              </a:solidFill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282472ED-2158-47ED-1221-D70900CB95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2773" y="326721"/>
            <a:ext cx="1234153" cy="2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38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1B66E5-138B-5A81-89D4-F62D75751AA1}"/>
              </a:ext>
            </a:extLst>
          </p:cNvPr>
          <p:cNvSpPr/>
          <p:nvPr userDrawn="1"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7F3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F3D9DCAF-3C29-A884-1634-299A544F2A0A}"/>
              </a:ext>
            </a:extLst>
          </p:cNvPr>
          <p:cNvSpPr/>
          <p:nvPr userDrawn="1"/>
        </p:nvSpPr>
        <p:spPr>
          <a:xfrm>
            <a:off x="3328532" y="887055"/>
            <a:ext cx="2869921" cy="9175896"/>
          </a:xfrm>
          <a:prstGeom prst="round2SameRect">
            <a:avLst/>
          </a:prstGeom>
          <a:solidFill>
            <a:schemeClr val="bg1">
              <a:alpha val="5330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C57FA-2729-A3CA-E42D-3E81273DFD3A}"/>
              </a:ext>
            </a:extLst>
          </p:cNvPr>
          <p:cNvSpPr txBox="1"/>
          <p:nvPr userDrawn="1"/>
        </p:nvSpPr>
        <p:spPr>
          <a:xfrm>
            <a:off x="395474" y="667155"/>
            <a:ext cx="2527457" cy="439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58" b="1" spc="-100" dirty="0">
                <a:solidFill>
                  <a:srgbClr val="1D5749"/>
                </a:solidFill>
                <a:latin typeface="Century Gothic" panose="020B0502020202020204" pitchFamily="34" charset="0"/>
              </a:rPr>
              <a:t>Pricing &amp; Press</a:t>
            </a:r>
            <a:endParaRPr lang="en-US" sz="2258" b="1" spc="-100" dirty="0">
              <a:solidFill>
                <a:srgbClr val="1D574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DF78A-0F7E-3B57-96CA-703C804427A2}"/>
              </a:ext>
            </a:extLst>
          </p:cNvPr>
          <p:cNvSpPr txBox="1"/>
          <p:nvPr userDrawn="1"/>
        </p:nvSpPr>
        <p:spPr>
          <a:xfrm>
            <a:off x="427173" y="1209295"/>
            <a:ext cx="1444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F574A"/>
                </a:solidFill>
                <a:latin typeface="Georgia" panose="02040502050405020303" pitchFamily="18" charset="0"/>
              </a:rPr>
              <a:t>Estate Wines</a:t>
            </a:r>
            <a:endParaRPr lang="en-US" sz="1600" b="1" dirty="0">
              <a:solidFill>
                <a:srgbClr val="202E2F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B3FFB-35EB-022B-F894-9CEFE4BDC450}"/>
              </a:ext>
            </a:extLst>
          </p:cNvPr>
          <p:cNvSpPr txBox="1"/>
          <p:nvPr userDrawn="1"/>
        </p:nvSpPr>
        <p:spPr>
          <a:xfrm>
            <a:off x="6449543" y="1209295"/>
            <a:ext cx="8306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F574A"/>
                </a:solidFill>
                <a:latin typeface="Georgia" panose="02040502050405020303" pitchFamily="18" charset="0"/>
              </a:rPr>
              <a:t>Price</a:t>
            </a:r>
            <a:endParaRPr lang="en-US" sz="1600" b="1" dirty="0">
              <a:solidFill>
                <a:srgbClr val="202E2F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A7751-08A0-C5C8-5FCC-11254DCF6A36}"/>
              </a:ext>
            </a:extLst>
          </p:cNvPr>
          <p:cNvSpPr txBox="1"/>
          <p:nvPr userDrawn="1"/>
        </p:nvSpPr>
        <p:spPr>
          <a:xfrm>
            <a:off x="3485569" y="1209295"/>
            <a:ext cx="1444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F574A"/>
                </a:solidFill>
                <a:latin typeface="Georgia" panose="02040502050405020303" pitchFamily="18" charset="0"/>
              </a:rPr>
              <a:t>90+ </a:t>
            </a:r>
            <a:r>
              <a:rPr lang="en-US" sz="1600" dirty="0">
                <a:solidFill>
                  <a:srgbClr val="1F574A"/>
                </a:solidFill>
                <a:latin typeface="Georgia" panose="02040502050405020303" pitchFamily="18" charset="0"/>
              </a:rPr>
              <a:t>Press</a:t>
            </a:r>
            <a:endParaRPr lang="en-US" sz="1600" b="1" dirty="0">
              <a:solidFill>
                <a:srgbClr val="202E2F"/>
              </a:solidFill>
              <a:latin typeface="Georgia" panose="02040502050405020303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6641CF-2E08-ED1C-93D6-57151CA98E6F}"/>
              </a:ext>
            </a:extLst>
          </p:cNvPr>
          <p:cNvGrpSpPr/>
          <p:nvPr userDrawn="1"/>
        </p:nvGrpSpPr>
        <p:grpSpPr>
          <a:xfrm>
            <a:off x="427173" y="1773225"/>
            <a:ext cx="7102993" cy="290735"/>
            <a:chOff x="522866" y="1762592"/>
            <a:chExt cx="7102993" cy="29073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C0F239-781A-1D0A-0452-61E36A0A8462}"/>
                </a:ext>
              </a:extLst>
            </p:cNvPr>
            <p:cNvSpPr txBox="1"/>
            <p:nvPr/>
          </p:nvSpPr>
          <p:spPr>
            <a:xfrm>
              <a:off x="522866" y="1762592"/>
              <a:ext cx="1816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Ameal Solo Único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C94849-6D15-737D-61F0-E2B6984ED059}"/>
                </a:ext>
              </a:extLst>
            </p:cNvPr>
            <p:cNvSpPr txBox="1"/>
            <p:nvPr/>
          </p:nvSpPr>
          <p:spPr>
            <a:xfrm>
              <a:off x="3581262" y="1801720"/>
              <a:ext cx="2136354" cy="251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: 91 Wine </a:t>
              </a:r>
              <a:r>
                <a:rPr lang="en-US" sz="900" dirty="0">
                  <a:solidFill>
                    <a:srgbClr val="1F574A"/>
                  </a:solidFill>
                  <a:latin typeface="Georgia" panose="02040502050405020303" pitchFamily="18" charset="0"/>
                </a:rPr>
                <a:t>Enthusiast</a:t>
              </a:r>
              <a:endParaRPr lang="en-US" sz="900" dirty="0">
                <a:solidFill>
                  <a:srgbClr val="202E2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BB550D-7A2B-BFE3-ECAA-5D3A0186DDB8}"/>
                </a:ext>
              </a:extLst>
            </p:cNvPr>
            <p:cNvSpPr txBox="1"/>
            <p:nvPr/>
          </p:nvSpPr>
          <p:spPr>
            <a:xfrm>
              <a:off x="6543209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E091C8-5515-E526-A530-3F423754107F}"/>
              </a:ext>
            </a:extLst>
          </p:cNvPr>
          <p:cNvGrpSpPr/>
          <p:nvPr userDrawn="1"/>
        </p:nvGrpSpPr>
        <p:grpSpPr>
          <a:xfrm>
            <a:off x="427173" y="2200568"/>
            <a:ext cx="7099902" cy="287516"/>
            <a:chOff x="522866" y="1762592"/>
            <a:chExt cx="7099902" cy="28751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1D7A964-D820-94AB-DFF4-6BA964831CAC}"/>
                </a:ext>
              </a:extLst>
            </p:cNvPr>
            <p:cNvSpPr txBox="1"/>
            <p:nvPr/>
          </p:nvSpPr>
          <p:spPr>
            <a:xfrm>
              <a:off x="522866" y="1762592"/>
              <a:ext cx="181629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Ameal Reserva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8DE8B3-28A5-5410-990C-0BC187DDD7AE}"/>
                </a:ext>
              </a:extLst>
            </p:cNvPr>
            <p:cNvSpPr txBox="1"/>
            <p:nvPr/>
          </p:nvSpPr>
          <p:spPr>
            <a:xfrm>
              <a:off x="3581262" y="1798501"/>
              <a:ext cx="2136354" cy="251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Decanter, Silver</a:t>
              </a:r>
              <a:endParaRPr lang="en-US" sz="900" dirty="0">
                <a:solidFill>
                  <a:srgbClr val="202E2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B249D6F-2D59-D0D7-90F6-FBDDCE1E278E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E0E107-68EB-CB9C-AFF6-18FA968107AE}"/>
              </a:ext>
            </a:extLst>
          </p:cNvPr>
          <p:cNvGrpSpPr/>
          <p:nvPr userDrawn="1"/>
        </p:nvGrpSpPr>
        <p:grpSpPr>
          <a:xfrm>
            <a:off x="427172" y="2624692"/>
            <a:ext cx="7099903" cy="425502"/>
            <a:chOff x="522865" y="1762592"/>
            <a:chExt cx="7099903" cy="42550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93E1A5-84F3-5220-6A16-949075180B38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Alicante Bouschet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6A1B03-C5BF-5A28-375E-605F3206D8BF}"/>
                </a:ext>
              </a:extLst>
            </p:cNvPr>
            <p:cNvSpPr txBox="1"/>
            <p:nvPr/>
          </p:nvSpPr>
          <p:spPr>
            <a:xfrm>
              <a:off x="3581262" y="1787984"/>
              <a:ext cx="213635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2015: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Wine Advocate; 93 Wine &amp; Spirits; 93 Wine Enthusiast</a:t>
              </a:r>
              <a:endParaRPr lang="en-US" sz="900" dirty="0">
                <a:solidFill>
                  <a:srgbClr val="202E2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304B6B-DE92-D0BA-AC61-0F91D6AB05D5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C89D92-C603-B90F-CC8C-D797E7C52B16}"/>
              </a:ext>
            </a:extLst>
          </p:cNvPr>
          <p:cNvGrpSpPr/>
          <p:nvPr userDrawn="1"/>
        </p:nvGrpSpPr>
        <p:grpSpPr>
          <a:xfrm>
            <a:off x="427172" y="3186802"/>
            <a:ext cx="7099903" cy="425502"/>
            <a:chOff x="522865" y="1762592"/>
            <a:chExt cx="7099903" cy="42550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BB83C59-3534-165C-EFD7-8CCCF24CFB5D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 err="1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</a:t>
              </a:r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 Aragonez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2AD0BF-A96B-9B82-B5D1-8D570139D46F}"/>
                </a:ext>
              </a:extLst>
            </p:cNvPr>
            <p:cNvSpPr txBox="1"/>
            <p:nvPr/>
          </p:nvSpPr>
          <p:spPr>
            <a:xfrm>
              <a:off x="3581261" y="1787984"/>
              <a:ext cx="213635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2021: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Revista do Vinhos 'Highly Recommended'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6BC964-001E-D2DB-190C-5227F528DB9E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AA65BC-CF56-50F1-63AD-11B49E316ECC}"/>
              </a:ext>
            </a:extLst>
          </p:cNvPr>
          <p:cNvGrpSpPr/>
          <p:nvPr userDrawn="1"/>
        </p:nvGrpSpPr>
        <p:grpSpPr>
          <a:xfrm>
            <a:off x="427172" y="3748912"/>
            <a:ext cx="7099903" cy="271613"/>
            <a:chOff x="522865" y="1762592"/>
            <a:chExt cx="7099903" cy="27161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B5B98D-456B-0A69-5DF5-CC29189F2123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 err="1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</a:t>
              </a:r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 Private Selection Red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EE8A7E8-EEC4-42B8-CD37-EFC0B0B6AFD3}"/>
                </a:ext>
              </a:extLst>
            </p:cNvPr>
            <p:cNvSpPr txBox="1"/>
            <p:nvPr/>
          </p:nvSpPr>
          <p:spPr>
            <a:xfrm>
              <a:off x="3581260" y="1787984"/>
              <a:ext cx="213635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2019: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Wine Advocate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576FB0-12B1-2022-DEA2-7EF1DADAD1A0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F0BAD01-2D24-FC0C-2F64-CD31A94D4F23}"/>
              </a:ext>
            </a:extLst>
          </p:cNvPr>
          <p:cNvGrpSpPr/>
          <p:nvPr userDrawn="1"/>
        </p:nvGrpSpPr>
        <p:grpSpPr>
          <a:xfrm>
            <a:off x="427172" y="4157133"/>
            <a:ext cx="7100998" cy="425502"/>
            <a:chOff x="522865" y="1762592"/>
            <a:chExt cx="7100998" cy="42550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EF5F8F-C35B-5074-7204-D762A3E2B077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 err="1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</a:t>
              </a:r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 Private Selection White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8C7EB91-FF1E-A4BC-2FF6-90FE251EB8D3}"/>
                </a:ext>
              </a:extLst>
            </p:cNvPr>
            <p:cNvSpPr txBox="1"/>
            <p:nvPr/>
          </p:nvSpPr>
          <p:spPr>
            <a:xfrm>
              <a:off x="3581259" y="1787984"/>
              <a:ext cx="258338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2021: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Wine Spectator; 91 IWC; 91 WE</a:t>
              </a:r>
            </a:p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Decanter; 93 WE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AC0BB88-6A48-84AE-2BC7-563265483934}"/>
                </a:ext>
              </a:extLst>
            </p:cNvPr>
            <p:cNvSpPr txBox="1"/>
            <p:nvPr/>
          </p:nvSpPr>
          <p:spPr>
            <a:xfrm>
              <a:off x="6541213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032BC3-280A-6F3D-0F3E-F59B6BD27AB1}"/>
              </a:ext>
            </a:extLst>
          </p:cNvPr>
          <p:cNvGrpSpPr/>
          <p:nvPr userDrawn="1"/>
        </p:nvGrpSpPr>
        <p:grpSpPr>
          <a:xfrm>
            <a:off x="427172" y="4709452"/>
            <a:ext cx="7104990" cy="435293"/>
            <a:chOff x="522865" y="1752801"/>
            <a:chExt cx="7104990" cy="43529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2388FF-B1E4-7E1D-94E0-F97D62CCC76A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Artist Series Reserva Red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22C6CE-35CA-9D55-852D-4405D02C20FC}"/>
                </a:ext>
              </a:extLst>
            </p:cNvPr>
            <p:cNvSpPr txBox="1"/>
            <p:nvPr/>
          </p:nvSpPr>
          <p:spPr>
            <a:xfrm>
              <a:off x="3581259" y="1787984"/>
              <a:ext cx="286992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Spectator; 92 Wine Advocate</a:t>
              </a:r>
            </a:p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2023: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93 Revista do Vinhos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D86F5F6-64AA-0C3F-24F8-0421D609E8D4}"/>
                </a:ext>
              </a:extLst>
            </p:cNvPr>
            <p:cNvSpPr txBox="1"/>
            <p:nvPr/>
          </p:nvSpPr>
          <p:spPr>
            <a:xfrm>
              <a:off x="6545205" y="1752801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702FE2-0068-3B25-63BB-2303111CEA25}"/>
              </a:ext>
            </a:extLst>
          </p:cNvPr>
          <p:cNvGrpSpPr/>
          <p:nvPr userDrawn="1"/>
        </p:nvGrpSpPr>
        <p:grpSpPr>
          <a:xfrm>
            <a:off x="427172" y="5354176"/>
            <a:ext cx="7099903" cy="425502"/>
            <a:chOff x="522865" y="1762592"/>
            <a:chExt cx="7099903" cy="42550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6C380FB-5E4B-1AE6-D0A1-A6EBB13ABB2B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Artist Series Reserva White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2532E1-6BD3-28FD-F17B-C304CD5A17E9}"/>
                </a:ext>
              </a:extLst>
            </p:cNvPr>
            <p:cNvSpPr txBox="1"/>
            <p:nvPr/>
          </p:nvSpPr>
          <p:spPr>
            <a:xfrm>
              <a:off x="3581259" y="1787984"/>
              <a:ext cx="246691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2023: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Decanter; 90 WE; 91 WA;</a:t>
              </a:r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 </a:t>
              </a:r>
            </a:p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2024: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Spectator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2450EA2-A830-F5CD-61F7-55F9EED5E978}"/>
                </a:ext>
              </a:extLst>
            </p:cNvPr>
            <p:cNvSpPr txBox="1"/>
            <p:nvPr/>
          </p:nvSpPr>
          <p:spPr>
            <a:xfrm>
              <a:off x="6540118" y="1764589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CA8D72-BD13-4251-CD36-411262BAAB77}"/>
              </a:ext>
            </a:extLst>
          </p:cNvPr>
          <p:cNvGrpSpPr/>
          <p:nvPr userDrawn="1"/>
        </p:nvGrpSpPr>
        <p:grpSpPr>
          <a:xfrm>
            <a:off x="427172" y="5952245"/>
            <a:ext cx="7104990" cy="287426"/>
            <a:chOff x="522865" y="1762592"/>
            <a:chExt cx="7104990" cy="28742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F55BBD5-5BB1-37CD-6050-7D31CEB5D84B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 err="1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</a:t>
              </a:r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 Torre do </a:t>
              </a:r>
              <a:r>
                <a:rPr lang="en-US" sz="1100" b="1" dirty="0" err="1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</a:t>
              </a:r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93568B5-01DA-6D4C-28C3-E85A2CA7113F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2017: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94 WE; 95 Decanter; 93+ WA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8EFE6F5-A88F-E74E-B84A-A7A9F0C0B98E}"/>
                </a:ext>
              </a:extLst>
            </p:cNvPr>
            <p:cNvSpPr txBox="1"/>
            <p:nvPr/>
          </p:nvSpPr>
          <p:spPr>
            <a:xfrm>
              <a:off x="6545205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9B694B-19D7-F084-5AA1-1B9C0CA883AB}"/>
              </a:ext>
            </a:extLst>
          </p:cNvPr>
          <p:cNvGrpSpPr/>
          <p:nvPr userDrawn="1"/>
        </p:nvGrpSpPr>
        <p:grpSpPr>
          <a:xfrm>
            <a:off x="427172" y="6421385"/>
            <a:ext cx="7099903" cy="287426"/>
            <a:chOff x="522865" y="1762592"/>
            <a:chExt cx="7099903" cy="28742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DAAA9C-4E51-DB62-C132-328929E4DA42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Esporão Touriga Nacional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E2EBB3F-50B2-C9F2-0D26-405FFD38A13B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2021: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92 Wine Advocate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6285E0F-3AD9-5AE0-A71F-64B1A20828D1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2E30FBF-1A7F-9D09-074A-0BF990D0DDB3}"/>
              </a:ext>
            </a:extLst>
          </p:cNvPr>
          <p:cNvGrpSpPr/>
          <p:nvPr userDrawn="1"/>
        </p:nvGrpSpPr>
        <p:grpSpPr>
          <a:xfrm>
            <a:off x="427172" y="6845419"/>
            <a:ext cx="7092802" cy="287426"/>
            <a:chOff x="522865" y="1762592"/>
            <a:chExt cx="7092802" cy="28742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87AE618-0A84-0393-DA70-E468DFE6F67A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 err="1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</a:t>
              </a:r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 Minas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9DBD499-7A2D-1EC8-5F13-5004FB06E271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2023: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Enthusiast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CF2A0B6-8A78-990D-5C4D-ADEE8906C9A8}"/>
                </a:ext>
              </a:extLst>
            </p:cNvPr>
            <p:cNvSpPr txBox="1"/>
            <p:nvPr/>
          </p:nvSpPr>
          <p:spPr>
            <a:xfrm>
              <a:off x="6533017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20E349B-F35C-B63F-E0CA-1EE18CF07B1D}"/>
              </a:ext>
            </a:extLst>
          </p:cNvPr>
          <p:cNvGrpSpPr/>
          <p:nvPr userDrawn="1"/>
        </p:nvGrpSpPr>
        <p:grpSpPr>
          <a:xfrm>
            <a:off x="427172" y="7269453"/>
            <a:ext cx="7099903" cy="287426"/>
            <a:chOff x="522865" y="1762592"/>
            <a:chExt cx="7099903" cy="28742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D62495F-22D0-08BE-CFEF-0B9C722F22DF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 Reserva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D61CCA9-30F7-3962-F590-893529250276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2019: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Decanter; Silver Medal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A5D5C18-1297-58B3-BC21-CFF8E63402A5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E353FFA-61F9-C397-8A85-88633C9E08A4}"/>
              </a:ext>
            </a:extLst>
          </p:cNvPr>
          <p:cNvGrpSpPr/>
          <p:nvPr userDrawn="1"/>
        </p:nvGrpSpPr>
        <p:grpSpPr>
          <a:xfrm>
            <a:off x="427172" y="7693487"/>
            <a:ext cx="7099903" cy="287426"/>
            <a:chOff x="522865" y="1762592"/>
            <a:chExt cx="7099903" cy="28742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3D82E27-7F12-CA52-7BEC-5595A6615394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 err="1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</a:t>
              </a:r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 VV47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633180F-C0F8-2D8C-7CBE-F229D0423D25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2017: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Decanter; 90+ WA; 93 WE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39B746C-ECCA-5A03-CF14-C03772E5E86F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89C7E07-ECF1-031A-C472-C32CD320D81C}"/>
              </a:ext>
            </a:extLst>
          </p:cNvPr>
          <p:cNvGrpSpPr/>
          <p:nvPr userDrawn="1"/>
        </p:nvGrpSpPr>
        <p:grpSpPr>
          <a:xfrm>
            <a:off x="427172" y="8117521"/>
            <a:ext cx="7099903" cy="287426"/>
            <a:chOff x="522865" y="1762592"/>
            <a:chExt cx="7099903" cy="28742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2CF6341-210B-E105-FF70-9D944859FAC3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 err="1">
                  <a:solidFill>
                    <a:srgbClr val="C87258"/>
                  </a:solidFill>
                  <a:latin typeface="Century Gothic" panose="020B0502020202020204" pitchFamily="34" charset="0"/>
                </a:rPr>
                <a:t>Murças</a:t>
              </a:r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 10 Year Tawny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04C6649-C596-608A-A520-F05E281703F6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Wine Spectator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E238D71-C8D6-EA4D-EF03-B449DB0D5CE3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3400E2F-C1CF-21D6-9D84-E17354447774}"/>
              </a:ext>
            </a:extLst>
          </p:cNvPr>
          <p:cNvGrpSpPr/>
          <p:nvPr userDrawn="1"/>
        </p:nvGrpSpPr>
        <p:grpSpPr>
          <a:xfrm>
            <a:off x="427172" y="8541555"/>
            <a:ext cx="7092802" cy="287426"/>
            <a:chOff x="522865" y="1762592"/>
            <a:chExt cx="7092802" cy="28742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8E0F2BF-D344-E33C-BA02-3838E7D8BEB8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Bico Amarelo White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0123775-7A1B-C61F-A01D-C5C1164F97CD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91 Wine Enthusiast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A9DC559-4827-6DD1-3A69-346A7F6D8787}"/>
                </a:ext>
              </a:extLst>
            </p:cNvPr>
            <p:cNvSpPr txBox="1"/>
            <p:nvPr/>
          </p:nvSpPr>
          <p:spPr>
            <a:xfrm>
              <a:off x="6533017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9CC2939-3C1D-6D4C-346C-512D57DF350F}"/>
              </a:ext>
            </a:extLst>
          </p:cNvPr>
          <p:cNvGrpSpPr/>
          <p:nvPr userDrawn="1"/>
        </p:nvGrpSpPr>
        <p:grpSpPr>
          <a:xfrm>
            <a:off x="427172" y="8965596"/>
            <a:ext cx="7099903" cy="287426"/>
            <a:chOff x="522865" y="1762592"/>
            <a:chExt cx="7099903" cy="28742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1B053BF-928B-2534-EE89-2EE47CEF80CF}"/>
                </a:ext>
              </a:extLst>
            </p:cNvPr>
            <p:cNvSpPr txBox="1"/>
            <p:nvPr/>
          </p:nvSpPr>
          <p:spPr>
            <a:xfrm>
              <a:off x="522865" y="1762592"/>
              <a:ext cx="286992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rgbClr val="C87258"/>
                  </a:solidFill>
                  <a:latin typeface="Century Gothic" panose="020B0502020202020204" pitchFamily="34" charset="0"/>
                </a:rPr>
                <a:t>Monte Velho Reserva Red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7DB98DB-A6CE-2B23-98C2-3C97E161BD54}"/>
                </a:ext>
              </a:extLst>
            </p:cNvPr>
            <p:cNvSpPr txBox="1"/>
            <p:nvPr/>
          </p:nvSpPr>
          <p:spPr>
            <a:xfrm>
              <a:off x="3581260" y="1803797"/>
              <a:ext cx="227844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dirty="0">
                  <a:solidFill>
                    <a:srgbClr val="1F574A"/>
                  </a:solidFill>
                  <a:latin typeface="Georgia" panose="02040502050405020303" pitchFamily="18" charset="0"/>
                </a:rPr>
                <a:t>2022: </a:t>
              </a:r>
              <a:r>
                <a:rPr lang="en-US" sz="1000" dirty="0">
                  <a:solidFill>
                    <a:srgbClr val="1F574A"/>
                  </a:solidFill>
                  <a:latin typeface="Georgia" panose="02040502050405020303" pitchFamily="18" charset="0"/>
                </a:rPr>
                <a:t>90 Wine Advocate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44666D4-B0EB-E094-8322-B1CFE67FB4B0}"/>
                </a:ext>
              </a:extLst>
            </p:cNvPr>
            <p:cNvSpPr txBox="1"/>
            <p:nvPr/>
          </p:nvSpPr>
          <p:spPr>
            <a:xfrm>
              <a:off x="6540118" y="1762592"/>
              <a:ext cx="1082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b="1" dirty="0">
                <a:solidFill>
                  <a:srgbClr val="C8725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B74CF15-114F-DCD0-3DEC-51D1E378287E}"/>
              </a:ext>
            </a:extLst>
          </p:cNvPr>
          <p:cNvGrpSpPr/>
          <p:nvPr userDrawn="1"/>
        </p:nvGrpSpPr>
        <p:grpSpPr>
          <a:xfrm>
            <a:off x="511607" y="1621082"/>
            <a:ext cx="6833620" cy="7255367"/>
            <a:chOff x="511607" y="1621082"/>
            <a:chExt cx="6516514" cy="7255367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6080A8BA-0B18-F28A-985F-DA8AF300291A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2103507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537E02A-A874-573D-5B3E-1BB8EC99B7E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1621082"/>
              <a:ext cx="6516514" cy="0"/>
            </a:xfrm>
            <a:prstGeom prst="line">
              <a:avLst/>
            </a:prstGeom>
            <a:ln w="254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53CA37E-1D15-EABB-27B3-60C5EFFC436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2539442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E78F2B6-E265-C9D5-53FA-57158EA7A64E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3102968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47D6E4B-E712-5B16-74A5-D5B86CE2EB69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364522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BA0C5E0-7930-9FC3-7E86-B09D032A8D3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410242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FABF920-A444-0387-91A6-AB5D8D28940C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4623424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899A201-05D2-C0CB-FF33-194F3C1729E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5262063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EDA5F4B-F77E-0ACB-F5E7-45B4AE3B4D8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5878066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360AF704-8898-9845-DEC7-B93EB15DAC02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634589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4CB50D6-99F9-C98A-D281-CD02CA83C3CD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676056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6EBC1F7D-58BF-826A-B1D3-A4DEB308AD2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7228402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F2C02FB-1A2D-9142-9EBD-4E1F128AEE4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7653705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C3635D0-0D20-CF58-A443-E7CA2080E58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8015212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5A97B9E-6CED-112C-7152-E802B949C53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8483045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8A32871-1152-FC57-FEB2-EA4CE7D01D38}"/>
                </a:ext>
              </a:extLst>
            </p:cNvPr>
            <p:cNvCxnSpPr>
              <a:cxnSpLocks/>
            </p:cNvCxnSpPr>
            <p:nvPr/>
          </p:nvCxnSpPr>
          <p:spPr>
            <a:xfrm>
              <a:off x="511607" y="8876449"/>
              <a:ext cx="6516514" cy="0"/>
            </a:xfrm>
            <a:prstGeom prst="line">
              <a:avLst/>
            </a:prstGeom>
            <a:ln w="12700">
              <a:solidFill>
                <a:srgbClr val="1F574A">
                  <a:alpha val="3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09A38D4B-68AD-DC08-5B63-A514117388F4}"/>
              </a:ext>
            </a:extLst>
          </p:cNvPr>
          <p:cNvSpPr/>
          <p:nvPr userDrawn="1"/>
        </p:nvSpPr>
        <p:spPr>
          <a:xfrm>
            <a:off x="0" y="9569302"/>
            <a:ext cx="7772400" cy="489096"/>
          </a:xfrm>
          <a:prstGeom prst="rect">
            <a:avLst/>
          </a:prstGeom>
          <a:solidFill>
            <a:srgbClr val="1F57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CB2A14D-95C4-E739-DE2C-6AAF0819576E}"/>
              </a:ext>
            </a:extLst>
          </p:cNvPr>
          <p:cNvSpPr txBox="1"/>
          <p:nvPr userDrawn="1"/>
        </p:nvSpPr>
        <p:spPr>
          <a:xfrm>
            <a:off x="5204622" y="9690739"/>
            <a:ext cx="24410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Visit &amp; learn more at </a:t>
            </a:r>
            <a:r>
              <a:rPr lang="en-US" sz="1000" b="1" dirty="0">
                <a:solidFill>
                  <a:srgbClr val="D1C9AB"/>
                </a:solidFill>
                <a:latin typeface="Century Gothic" panose="020B0502020202020204" pitchFamily="34" charset="0"/>
              </a:rPr>
              <a:t>cultivamos.com</a:t>
            </a:r>
            <a:endParaRPr lang="en-US" sz="1000" b="1" dirty="0">
              <a:solidFill>
                <a:srgbClr val="D1C9AB"/>
              </a:solidFill>
            </a:endParaRP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61BCD005-0D4A-A5F8-56F5-5BFB412E5E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2773" y="326721"/>
            <a:ext cx="1234153" cy="2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9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32210-1EE9-0A49-A96F-507F94D83DB1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6F3E0D-7270-6841-A153-815FC9FCE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89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9" r:id="rId2"/>
    <p:sldLayoutId id="2147483748" r:id="rId3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D9DD263-C656-16E8-FD8D-8027D3FE1ED5}"/>
              </a:ext>
            </a:extLst>
          </p:cNvPr>
          <p:cNvSpPr txBox="1"/>
          <p:nvPr/>
        </p:nvSpPr>
        <p:spPr>
          <a:xfrm>
            <a:off x="6447516" y="1773225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563CED-1348-5351-5526-16031ABBC315}"/>
              </a:ext>
            </a:extLst>
          </p:cNvPr>
          <p:cNvSpPr txBox="1"/>
          <p:nvPr/>
        </p:nvSpPr>
        <p:spPr>
          <a:xfrm>
            <a:off x="6444425" y="2200568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7B719D-DB3F-EF83-FA32-7114305776A0}"/>
              </a:ext>
            </a:extLst>
          </p:cNvPr>
          <p:cNvSpPr txBox="1"/>
          <p:nvPr/>
        </p:nvSpPr>
        <p:spPr>
          <a:xfrm>
            <a:off x="6444425" y="2624692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8A785E-7D6C-B91E-8CF2-F95D5DCDAACE}"/>
              </a:ext>
            </a:extLst>
          </p:cNvPr>
          <p:cNvSpPr txBox="1"/>
          <p:nvPr/>
        </p:nvSpPr>
        <p:spPr>
          <a:xfrm>
            <a:off x="6444425" y="3186802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94258B5-6A42-56B1-424C-E34493516301}"/>
              </a:ext>
            </a:extLst>
          </p:cNvPr>
          <p:cNvSpPr txBox="1"/>
          <p:nvPr/>
        </p:nvSpPr>
        <p:spPr>
          <a:xfrm>
            <a:off x="6444425" y="3748912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07517A6-D882-01AA-175D-03E527EC6D75}"/>
              </a:ext>
            </a:extLst>
          </p:cNvPr>
          <p:cNvSpPr txBox="1"/>
          <p:nvPr/>
        </p:nvSpPr>
        <p:spPr>
          <a:xfrm>
            <a:off x="6445520" y="4157133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8334FD5-5F37-1F0E-401D-3A5632C403C5}"/>
              </a:ext>
            </a:extLst>
          </p:cNvPr>
          <p:cNvSpPr txBox="1"/>
          <p:nvPr/>
        </p:nvSpPr>
        <p:spPr>
          <a:xfrm>
            <a:off x="6449512" y="4709452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38486CD-3A90-2B02-F5A9-D9AE08A43BDC}"/>
              </a:ext>
            </a:extLst>
          </p:cNvPr>
          <p:cNvSpPr txBox="1"/>
          <p:nvPr/>
        </p:nvSpPr>
        <p:spPr>
          <a:xfrm>
            <a:off x="6444425" y="5356173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930B97F-038E-E85E-CC5B-29B9F2E68A81}"/>
              </a:ext>
            </a:extLst>
          </p:cNvPr>
          <p:cNvSpPr txBox="1"/>
          <p:nvPr/>
        </p:nvSpPr>
        <p:spPr>
          <a:xfrm>
            <a:off x="6449512" y="5952245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59506F4-18FE-F9CE-D1E8-DF0116426E8F}"/>
              </a:ext>
            </a:extLst>
          </p:cNvPr>
          <p:cNvSpPr txBox="1"/>
          <p:nvPr/>
        </p:nvSpPr>
        <p:spPr>
          <a:xfrm>
            <a:off x="6444425" y="6421385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76C5593C-7356-8CF2-DDF3-9C98D535A73D}"/>
              </a:ext>
            </a:extLst>
          </p:cNvPr>
          <p:cNvSpPr txBox="1"/>
          <p:nvPr/>
        </p:nvSpPr>
        <p:spPr>
          <a:xfrm>
            <a:off x="6437324" y="6845419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BDEEAE5-A2DA-9282-DE3A-5430205CBCD4}"/>
              </a:ext>
            </a:extLst>
          </p:cNvPr>
          <p:cNvSpPr txBox="1"/>
          <p:nvPr/>
        </p:nvSpPr>
        <p:spPr>
          <a:xfrm>
            <a:off x="6444425" y="7269453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84F5FB0C-2ABB-FB85-03EF-95CD0BEDB23A}"/>
              </a:ext>
            </a:extLst>
          </p:cNvPr>
          <p:cNvSpPr txBox="1"/>
          <p:nvPr/>
        </p:nvSpPr>
        <p:spPr>
          <a:xfrm>
            <a:off x="6444425" y="7693487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130F1B4-3558-F945-3DC5-1CBA7B2A66A6}"/>
              </a:ext>
            </a:extLst>
          </p:cNvPr>
          <p:cNvSpPr txBox="1"/>
          <p:nvPr/>
        </p:nvSpPr>
        <p:spPr>
          <a:xfrm>
            <a:off x="6444425" y="8117521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A5FE11DB-1B02-3E9B-FB94-CEFF9BF3F158}"/>
              </a:ext>
            </a:extLst>
          </p:cNvPr>
          <p:cNvSpPr txBox="1"/>
          <p:nvPr/>
        </p:nvSpPr>
        <p:spPr>
          <a:xfrm>
            <a:off x="6437324" y="8541555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1FF76F1F-321B-2ED0-5D49-5607599997CC}"/>
              </a:ext>
            </a:extLst>
          </p:cNvPr>
          <p:cNvSpPr txBox="1"/>
          <p:nvPr/>
        </p:nvSpPr>
        <p:spPr>
          <a:xfrm>
            <a:off x="6444425" y="8965596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3934562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ACE1A63D-E412-88BF-EC9B-A8347AB6166A}"/>
              </a:ext>
            </a:extLst>
          </p:cNvPr>
          <p:cNvSpPr txBox="1"/>
          <p:nvPr/>
        </p:nvSpPr>
        <p:spPr>
          <a:xfrm>
            <a:off x="6447516" y="1773225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65AC6EB-01B0-4D1D-19B7-B6050830D0DA}"/>
              </a:ext>
            </a:extLst>
          </p:cNvPr>
          <p:cNvSpPr txBox="1"/>
          <p:nvPr/>
        </p:nvSpPr>
        <p:spPr>
          <a:xfrm>
            <a:off x="6444425" y="2200568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BF6FB7F-D6B8-1A61-17E5-C9C244819AE9}"/>
              </a:ext>
            </a:extLst>
          </p:cNvPr>
          <p:cNvSpPr txBox="1"/>
          <p:nvPr/>
        </p:nvSpPr>
        <p:spPr>
          <a:xfrm>
            <a:off x="6444425" y="2624692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01DC18A-A810-E1ED-4CF7-441804F99D25}"/>
              </a:ext>
            </a:extLst>
          </p:cNvPr>
          <p:cNvSpPr txBox="1"/>
          <p:nvPr/>
        </p:nvSpPr>
        <p:spPr>
          <a:xfrm>
            <a:off x="6444425" y="3186802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709D11D-2AC6-8554-D5E9-2B4AEB1D5484}"/>
              </a:ext>
            </a:extLst>
          </p:cNvPr>
          <p:cNvSpPr txBox="1"/>
          <p:nvPr/>
        </p:nvSpPr>
        <p:spPr>
          <a:xfrm>
            <a:off x="6444425" y="3748912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D1C8078-3F87-9D11-8D9B-F19802185DA8}"/>
              </a:ext>
            </a:extLst>
          </p:cNvPr>
          <p:cNvSpPr txBox="1"/>
          <p:nvPr/>
        </p:nvSpPr>
        <p:spPr>
          <a:xfrm>
            <a:off x="6445520" y="4157133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0963EAB-7170-00B2-E786-3AB4C55C346E}"/>
              </a:ext>
            </a:extLst>
          </p:cNvPr>
          <p:cNvSpPr txBox="1"/>
          <p:nvPr/>
        </p:nvSpPr>
        <p:spPr>
          <a:xfrm>
            <a:off x="6449512" y="4709452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9EBB5D2-653C-9A70-E109-E5CA2F78D8F0}"/>
              </a:ext>
            </a:extLst>
          </p:cNvPr>
          <p:cNvSpPr txBox="1"/>
          <p:nvPr/>
        </p:nvSpPr>
        <p:spPr>
          <a:xfrm>
            <a:off x="6444425" y="5356173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A4FD914-5C84-512A-220D-448E0CEA8952}"/>
              </a:ext>
            </a:extLst>
          </p:cNvPr>
          <p:cNvSpPr txBox="1"/>
          <p:nvPr/>
        </p:nvSpPr>
        <p:spPr>
          <a:xfrm>
            <a:off x="6449512" y="5952245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95DD3AD-217C-5C1C-3721-F09522508866}"/>
              </a:ext>
            </a:extLst>
          </p:cNvPr>
          <p:cNvSpPr txBox="1"/>
          <p:nvPr/>
        </p:nvSpPr>
        <p:spPr>
          <a:xfrm>
            <a:off x="6444425" y="6421385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0DA65D7-2EE6-1A07-B00D-EF0988DEFBCB}"/>
              </a:ext>
            </a:extLst>
          </p:cNvPr>
          <p:cNvSpPr txBox="1"/>
          <p:nvPr/>
        </p:nvSpPr>
        <p:spPr>
          <a:xfrm>
            <a:off x="6437324" y="6845419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3FEFC53-F24F-FB7F-E2B3-35D2F8836BBB}"/>
              </a:ext>
            </a:extLst>
          </p:cNvPr>
          <p:cNvSpPr txBox="1"/>
          <p:nvPr/>
        </p:nvSpPr>
        <p:spPr>
          <a:xfrm>
            <a:off x="6444425" y="7269453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236E9AD-CCF8-9685-DC51-46150E2AF0BA}"/>
              </a:ext>
            </a:extLst>
          </p:cNvPr>
          <p:cNvSpPr txBox="1"/>
          <p:nvPr/>
        </p:nvSpPr>
        <p:spPr>
          <a:xfrm>
            <a:off x="6444425" y="7693487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EBAB912-97B6-57A2-F277-EA0ECFD42C29}"/>
              </a:ext>
            </a:extLst>
          </p:cNvPr>
          <p:cNvSpPr txBox="1"/>
          <p:nvPr/>
        </p:nvSpPr>
        <p:spPr>
          <a:xfrm>
            <a:off x="6444425" y="8117521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F7E8916-B2B0-68A8-7609-031A48DADE48}"/>
              </a:ext>
            </a:extLst>
          </p:cNvPr>
          <p:cNvSpPr txBox="1"/>
          <p:nvPr/>
        </p:nvSpPr>
        <p:spPr>
          <a:xfrm>
            <a:off x="6437324" y="8541555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B73047B-627A-5968-A3FD-7FCCDA21A057}"/>
              </a:ext>
            </a:extLst>
          </p:cNvPr>
          <p:cNvSpPr txBox="1"/>
          <p:nvPr/>
        </p:nvSpPr>
        <p:spPr>
          <a:xfrm>
            <a:off x="6444425" y="8965596"/>
            <a:ext cx="10826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C87258"/>
                </a:solidFill>
                <a:latin typeface="Century Gothic" panose="020B0502020202020204" pitchFamily="34" charset="0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3241628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6203AE3874C141836BCF04AE78A021" ma:contentTypeVersion="12" ma:contentTypeDescription="Create a new document." ma:contentTypeScope="" ma:versionID="ee0a271e9cc0878a7475ab63f0aa4c3f">
  <xsd:schema xmlns:xsd="http://www.w3.org/2001/XMLSchema" xmlns:xs="http://www.w3.org/2001/XMLSchema" xmlns:p="http://schemas.microsoft.com/office/2006/metadata/properties" xmlns:ns2="fd16eb0f-862a-49c0-a598-f75cde442a50" xmlns:ns3="9653c065-33f7-4c87-8f0a-091cc86e4e6b" targetNamespace="http://schemas.microsoft.com/office/2006/metadata/properties" ma:root="true" ma:fieldsID="32a007dfe17648738abdbbe9df9ad49c" ns2:_="" ns3:_="">
    <xsd:import namespace="fd16eb0f-862a-49c0-a598-f75cde442a50"/>
    <xsd:import namespace="9653c065-33f7-4c87-8f0a-091cc86e4e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16eb0f-862a-49c0-a598-f75cde442a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f23cffa-6263-4da1-9c0f-917586ec88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53c065-33f7-4c87-8f0a-091cc86e4e6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89256d5-878c-4a14-8d4b-52e2e97b7add}" ma:internalName="TaxCatchAll" ma:showField="CatchAllData" ma:web="9653c065-33f7-4c87-8f0a-091cc86e4e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36C56B-7671-4298-BF77-044BAEEFA2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16eb0f-862a-49c0-a598-f75cde442a50"/>
    <ds:schemaRef ds:uri="9653c065-33f7-4c87-8f0a-091cc86e4e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7C7503-48E5-401F-870E-FABBE40FB3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5128</TotalTime>
  <Words>33</Words>
  <Application>Microsoft Macintosh PowerPoint</Application>
  <PresentationFormat>Custom</PresentationFormat>
  <Paragraphs>33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Century Gothic</vt:lpstr>
      <vt:lpstr>Georgia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Alexander Bryan</dc:creator>
  <cp:lastModifiedBy>Erin Drain</cp:lastModifiedBy>
  <cp:revision>181</cp:revision>
  <dcterms:created xsi:type="dcterms:W3CDTF">2024-09-25T01:55:43Z</dcterms:created>
  <dcterms:modified xsi:type="dcterms:W3CDTF">2026-10-06T18:46:31Z</dcterms:modified>
</cp:coreProperties>
</file>